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1861" r:id="rId3"/>
    <p:sldId id="1844" r:id="rId4"/>
    <p:sldId id="1845" r:id="rId5"/>
    <p:sldId id="18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1"/>
    <p:restoredTop sz="95878"/>
  </p:normalViewPr>
  <p:slideViewPr>
    <p:cSldViewPr snapToGrid="0" snapToObjects="1">
      <p:cViewPr>
        <p:scale>
          <a:sx n="110" d="100"/>
          <a:sy n="110" d="100"/>
        </p:scale>
        <p:origin x="784" y="1192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0E9FC-6C70-634E-87DE-ADF326FC8731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C99F-E8EA-0D44-8E3F-C2988A4D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C99F-E8EA-0D44-8E3F-C2988A4D6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9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9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9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C99F-E8EA-0D44-8E3F-C2988A4D6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779C-9F07-812E-87B0-461866D8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5FC12-5EDB-A4F0-7F56-E8A146978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646C3-C825-291B-B77C-9B2D3A76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E0D6-F773-B6D7-C5D6-C676CA14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A66E-23C3-1915-1987-BDE78142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BA90-656B-2C83-6167-F3B29A5A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A8C90-B853-5440-1394-7DE9EA3D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A960F-0BAA-4032-60A7-79E9E2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2E44-128F-3434-53A7-E1C2F48C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7E0C-A167-70B2-0B40-0F45741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5A2F1-0BF0-E64F-F15E-734DE03D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7242E-E878-4F97-4C72-D222D4656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95885-A899-C499-8432-72F45216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D9B8-FF8C-BBE6-7F82-3E34B523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CE72-3F48-0B43-6BDA-325E60FF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3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0637-E363-AAE3-142C-D2D57011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7F37-02F9-3EC6-3871-6C410BBA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7CFA-7BE4-7C10-1659-2E56B9E9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1D3A-39B0-09F1-72DE-28A105DC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8C8C-83B5-86B1-3C7E-CB2E98CE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73C8-D4E1-AC36-B005-AB837958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DD42C-D577-1302-4365-FEDDC78D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06AA-A6C6-81AC-63DA-38F57407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F8B9-E114-5F60-16B4-B53749C9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2928-CAA8-3E78-E320-2AFD57E1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F59D-ED72-D7B4-8974-AE67D7D5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6DF5-E74B-987F-DB98-AA3EBA2E9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D5108-DEC3-0740-C313-86FC14FCC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7B8CF-CB35-E2AC-1AD4-129A131C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3E94-5CC0-BBEB-A163-1A57D97D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935F-DE6B-BC35-6E8E-89031557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1461-8228-3CCA-94C2-E4423D90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5A260-DCDC-DD8E-B2F7-0D111A27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7B0AE-833E-C404-2C87-AD79F0BD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78716-9D78-8D79-6F05-EB04713FF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9B33E-1A2D-A740-F7B3-C462C17F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8A7EA-D500-0AA6-7BF1-BE998C61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B69A7-D92C-55E1-4E6F-157A304E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DC05E-C7E5-FCDA-DE30-E349258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C370-EE08-B615-BBE3-CF8B0C84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FFC21-4ADE-F8B8-65B3-9644C769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747D2-7E53-6DCA-24D7-A049C07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1588E-354F-C4DB-77DC-ADF6A635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641A5-307F-EADC-F2E1-F35DF413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B2371-10D8-AB12-2019-C2F00FD5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100D-4C8F-E1B0-4BD4-FFE14C3D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3650-D913-018B-25A3-8095B178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5D4-2D72-4EF5-992F-F81AD3831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5D1F9-5E85-3B00-DF37-50A53B91B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77FD2-F641-6082-49AB-4597E471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DE64A-434F-0755-7423-697BBC27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85FD-0EB8-5CED-5D6A-1C6DC6CB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6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FFE3-795D-ECE9-69A6-4AFB53CF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FE1B7-1FEC-4F0A-34F8-29C537BC5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36B28-5B89-20A9-C9DE-B7D7666E2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D00F4-7749-A626-13ED-4E38D8C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9F334-782D-ECD8-D221-C4354B49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E1EA-FF0D-0CAD-4EA3-343D3AEB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3C415-A5F5-88E3-316F-3A4DE309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0B1F6-193D-85C5-1880-D9B200075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0D45-4B4A-0553-341B-4BE08DE8D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82EF-B7C9-9549-9A96-F1EB45AB995F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780E-E9E9-63D1-9CAF-710178EE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EBBB4-2703-AC3B-16D2-4A5DCC4E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C767-B456-4243-99F6-94EBD9A4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EB1E779F-F51E-6AC8-1089-4BCFE948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9799B790-45BD-DAC8-45A2-2D9B8D230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94387"/>
            <a:ext cx="10905066" cy="2262806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66"/>
          <p:cNvGrpSpPr/>
          <p:nvPr/>
        </p:nvGrpSpPr>
        <p:grpSpPr>
          <a:xfrm>
            <a:off x="3944288" y="228600"/>
            <a:ext cx="4323412" cy="913423"/>
            <a:chOff x="7837826" y="483017"/>
            <a:chExt cx="8646824" cy="1826845"/>
          </a:xfrm>
        </p:grpSpPr>
        <p:sp>
          <p:nvSpPr>
            <p:cNvPr id="48" name="TextBox 47"/>
            <p:cNvSpPr txBox="1"/>
            <p:nvPr/>
          </p:nvSpPr>
          <p:spPr>
            <a:xfrm>
              <a:off x="7837826" y="483017"/>
              <a:ext cx="8646824" cy="1015645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2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The Data </a:t>
              </a:r>
              <a:endParaRPr lang="id-ID" sz="3000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9" name="Subtitle 2"/>
            <p:cNvSpPr txBox="1">
              <a:spLocks/>
            </p:cNvSpPr>
            <p:nvPr/>
          </p:nvSpPr>
          <p:spPr>
            <a:xfrm>
              <a:off x="8436504" y="1626016"/>
              <a:ext cx="7508472" cy="683846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Lato Light"/>
                  <a:cs typeface="Lato Light"/>
                </a:rPr>
                <a:t>The Most Recent Employee Benefit Statistics </a:t>
              </a:r>
            </a:p>
          </p:txBody>
        </p:sp>
      </p:grpSp>
      <p:sp>
        <p:nvSpPr>
          <p:cNvPr id="50" name="Rectangle 11"/>
          <p:cNvSpPr/>
          <p:nvPr/>
        </p:nvSpPr>
        <p:spPr>
          <a:xfrm flipV="1">
            <a:off x="5143500" y="762000"/>
            <a:ext cx="1981201" cy="602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/>
          </a:p>
        </p:txBody>
      </p:sp>
      <p:grpSp>
        <p:nvGrpSpPr>
          <p:cNvPr id="6" name="กลุ่ม 33827"/>
          <p:cNvGrpSpPr/>
          <p:nvPr/>
        </p:nvGrpSpPr>
        <p:grpSpPr>
          <a:xfrm>
            <a:off x="1333500" y="2008837"/>
            <a:ext cx="2105963" cy="2105964"/>
            <a:chOff x="3849688" y="5770563"/>
            <a:chExt cx="3611562" cy="361156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59300" y="5973762"/>
              <a:ext cx="1046162" cy="809625"/>
            </a:xfrm>
            <a:custGeom>
              <a:avLst/>
              <a:gdLst>
                <a:gd name="T0" fmla="*/ 33 w 93"/>
                <a:gd name="T1" fmla="*/ 72 h 72"/>
                <a:gd name="T2" fmla="*/ 93 w 93"/>
                <a:gd name="T3" fmla="*/ 48 h 72"/>
                <a:gd name="T4" fmla="*/ 93 w 93"/>
                <a:gd name="T5" fmla="*/ 0 h 72"/>
                <a:gd name="T6" fmla="*/ 0 w 93"/>
                <a:gd name="T7" fmla="*/ 39 h 72"/>
                <a:gd name="T8" fmla="*/ 33 w 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33" y="72"/>
                  </a:moveTo>
                  <a:cubicBezTo>
                    <a:pt x="49" y="58"/>
                    <a:pt x="70" y="49"/>
                    <a:pt x="93" y="4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7" y="1"/>
                    <a:pt x="24" y="16"/>
                    <a:pt x="0" y="39"/>
                  </a:cubicBezTo>
                  <a:lnTo>
                    <a:pt x="33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52888" y="6480175"/>
              <a:ext cx="809625" cy="1046163"/>
            </a:xfrm>
            <a:custGeom>
              <a:avLst/>
              <a:gdLst>
                <a:gd name="T0" fmla="*/ 72 w 72"/>
                <a:gd name="T1" fmla="*/ 33 h 93"/>
                <a:gd name="T2" fmla="*/ 39 w 72"/>
                <a:gd name="T3" fmla="*/ 0 h 93"/>
                <a:gd name="T4" fmla="*/ 0 w 72"/>
                <a:gd name="T5" fmla="*/ 93 h 93"/>
                <a:gd name="T6" fmla="*/ 47 w 72"/>
                <a:gd name="T7" fmla="*/ 93 h 93"/>
                <a:gd name="T8" fmla="*/ 72 w 72"/>
                <a:gd name="T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72" y="3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5" y="24"/>
                    <a:pt x="1" y="57"/>
                    <a:pt x="0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8" y="70"/>
                    <a:pt x="58" y="49"/>
                    <a:pt x="7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07063" y="5973763"/>
              <a:ext cx="1046162" cy="809625"/>
            </a:xfrm>
            <a:custGeom>
              <a:avLst/>
              <a:gdLst>
                <a:gd name="T0" fmla="*/ 93 w 93"/>
                <a:gd name="T1" fmla="*/ 39 h 72"/>
                <a:gd name="T2" fmla="*/ 0 w 93"/>
                <a:gd name="T3" fmla="*/ 0 h 72"/>
                <a:gd name="T4" fmla="*/ 0 w 93"/>
                <a:gd name="T5" fmla="*/ 48 h 72"/>
                <a:gd name="T6" fmla="*/ 60 w 93"/>
                <a:gd name="T7" fmla="*/ 72 h 72"/>
                <a:gd name="T8" fmla="*/ 93 w 93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93" y="39"/>
                  </a:moveTo>
                  <a:cubicBezTo>
                    <a:pt x="69" y="16"/>
                    <a:pt x="36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3" y="49"/>
                    <a:pt x="44" y="58"/>
                    <a:pt x="60" y="72"/>
                  </a:cubicBezTo>
                  <a:lnTo>
                    <a:pt x="93" y="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48425" y="6480175"/>
              <a:ext cx="809625" cy="1046163"/>
            </a:xfrm>
            <a:custGeom>
              <a:avLst/>
              <a:gdLst>
                <a:gd name="T0" fmla="*/ 24 w 72"/>
                <a:gd name="T1" fmla="*/ 93 h 93"/>
                <a:gd name="T2" fmla="*/ 72 w 72"/>
                <a:gd name="T3" fmla="*/ 93 h 93"/>
                <a:gd name="T4" fmla="*/ 33 w 72"/>
                <a:gd name="T5" fmla="*/ 0 h 93"/>
                <a:gd name="T6" fmla="*/ 0 w 72"/>
                <a:gd name="T7" fmla="*/ 33 h 93"/>
                <a:gd name="T8" fmla="*/ 24 w 72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24" y="93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71" y="57"/>
                    <a:pt x="56" y="24"/>
                    <a:pt x="33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" y="49"/>
                    <a:pt x="23" y="70"/>
                    <a:pt x="24" y="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448425" y="7627938"/>
              <a:ext cx="809625" cy="1046163"/>
            </a:xfrm>
            <a:custGeom>
              <a:avLst/>
              <a:gdLst>
                <a:gd name="T0" fmla="*/ 0 w 72"/>
                <a:gd name="T1" fmla="*/ 60 h 93"/>
                <a:gd name="T2" fmla="*/ 33 w 72"/>
                <a:gd name="T3" fmla="*/ 93 h 93"/>
                <a:gd name="T4" fmla="*/ 72 w 72"/>
                <a:gd name="T5" fmla="*/ 0 h 93"/>
                <a:gd name="T6" fmla="*/ 24 w 72"/>
                <a:gd name="T7" fmla="*/ 0 h 93"/>
                <a:gd name="T8" fmla="*/ 0 w 72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0" y="60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56" y="69"/>
                    <a:pt x="71" y="36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3"/>
                    <a:pt x="14" y="44"/>
                    <a:pt x="0" y="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707063" y="8369300"/>
              <a:ext cx="1046162" cy="809625"/>
            </a:xfrm>
            <a:custGeom>
              <a:avLst/>
              <a:gdLst>
                <a:gd name="T0" fmla="*/ 0 w 93"/>
                <a:gd name="T1" fmla="*/ 25 h 72"/>
                <a:gd name="T2" fmla="*/ 0 w 93"/>
                <a:gd name="T3" fmla="*/ 72 h 72"/>
                <a:gd name="T4" fmla="*/ 93 w 93"/>
                <a:gd name="T5" fmla="*/ 33 h 72"/>
                <a:gd name="T6" fmla="*/ 60 w 93"/>
                <a:gd name="T7" fmla="*/ 0 h 72"/>
                <a:gd name="T8" fmla="*/ 0 w 93"/>
                <a:gd name="T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0" y="2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36" y="71"/>
                    <a:pt x="69" y="57"/>
                    <a:pt x="93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14"/>
                    <a:pt x="23" y="24"/>
                    <a:pt x="0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052888" y="7627938"/>
              <a:ext cx="809625" cy="1046163"/>
            </a:xfrm>
            <a:custGeom>
              <a:avLst/>
              <a:gdLst>
                <a:gd name="T0" fmla="*/ 47 w 72"/>
                <a:gd name="T1" fmla="*/ 0 h 93"/>
                <a:gd name="T2" fmla="*/ 0 w 72"/>
                <a:gd name="T3" fmla="*/ 0 h 93"/>
                <a:gd name="T4" fmla="*/ 39 w 72"/>
                <a:gd name="T5" fmla="*/ 93 h 93"/>
                <a:gd name="T6" fmla="*/ 72 w 72"/>
                <a:gd name="T7" fmla="*/ 60 h 93"/>
                <a:gd name="T8" fmla="*/ 47 w 7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5" y="69"/>
                    <a:pt x="39" y="93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58" y="44"/>
                    <a:pt x="48" y="23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59300" y="8369300"/>
              <a:ext cx="1046162" cy="809625"/>
            </a:xfrm>
            <a:custGeom>
              <a:avLst/>
              <a:gdLst>
                <a:gd name="T0" fmla="*/ 0 w 93"/>
                <a:gd name="T1" fmla="*/ 33 h 72"/>
                <a:gd name="T2" fmla="*/ 93 w 93"/>
                <a:gd name="T3" fmla="*/ 72 h 72"/>
                <a:gd name="T4" fmla="*/ 93 w 93"/>
                <a:gd name="T5" fmla="*/ 25 h 72"/>
                <a:gd name="T6" fmla="*/ 33 w 93"/>
                <a:gd name="T7" fmla="*/ 0 h 72"/>
                <a:gd name="T8" fmla="*/ 0 w 93"/>
                <a:gd name="T9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0" y="33"/>
                  </a:moveTo>
                  <a:cubicBezTo>
                    <a:pt x="24" y="57"/>
                    <a:pt x="57" y="71"/>
                    <a:pt x="93" y="72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70" y="24"/>
                    <a:pt x="49" y="14"/>
                    <a:pt x="33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738688" y="6670675"/>
              <a:ext cx="1822450" cy="1822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849688" y="5770563"/>
              <a:ext cx="3611562" cy="3611563"/>
            </a:xfrm>
            <a:custGeom>
              <a:avLst/>
              <a:gdLst>
                <a:gd name="T0" fmla="*/ 160 w 321"/>
                <a:gd name="T1" fmla="*/ 321 h 321"/>
                <a:gd name="T2" fmla="*/ 0 w 321"/>
                <a:gd name="T3" fmla="*/ 161 h 321"/>
                <a:gd name="T4" fmla="*/ 160 w 321"/>
                <a:gd name="T5" fmla="*/ 0 h 321"/>
                <a:gd name="T6" fmla="*/ 321 w 321"/>
                <a:gd name="T7" fmla="*/ 161 h 321"/>
                <a:gd name="T8" fmla="*/ 160 w 321"/>
                <a:gd name="T9" fmla="*/ 321 h 321"/>
                <a:gd name="T10" fmla="*/ 160 w 321"/>
                <a:gd name="T11" fmla="*/ 8 h 321"/>
                <a:gd name="T12" fmla="*/ 8 w 321"/>
                <a:gd name="T13" fmla="*/ 161 h 321"/>
                <a:gd name="T14" fmla="*/ 160 w 321"/>
                <a:gd name="T15" fmla="*/ 313 h 321"/>
                <a:gd name="T16" fmla="*/ 313 w 321"/>
                <a:gd name="T17" fmla="*/ 161 h 321"/>
                <a:gd name="T18" fmla="*/ 160 w 321"/>
                <a:gd name="T19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21">
                  <a:moveTo>
                    <a:pt x="160" y="321"/>
                  </a:moveTo>
                  <a:cubicBezTo>
                    <a:pt x="72" y="321"/>
                    <a:pt x="0" y="249"/>
                    <a:pt x="0" y="161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9" y="0"/>
                    <a:pt x="321" y="72"/>
                    <a:pt x="321" y="161"/>
                  </a:cubicBezTo>
                  <a:cubicBezTo>
                    <a:pt x="321" y="249"/>
                    <a:pt x="249" y="321"/>
                    <a:pt x="160" y="321"/>
                  </a:cubicBezTo>
                  <a:close/>
                  <a:moveTo>
                    <a:pt x="160" y="8"/>
                  </a:moveTo>
                  <a:cubicBezTo>
                    <a:pt x="76" y="8"/>
                    <a:pt x="8" y="77"/>
                    <a:pt x="8" y="161"/>
                  </a:cubicBezTo>
                  <a:cubicBezTo>
                    <a:pt x="8" y="245"/>
                    <a:pt x="76" y="313"/>
                    <a:pt x="160" y="313"/>
                  </a:cubicBezTo>
                  <a:cubicBezTo>
                    <a:pt x="244" y="313"/>
                    <a:pt x="313" y="245"/>
                    <a:pt x="313" y="161"/>
                  </a:cubicBezTo>
                  <a:cubicBezTo>
                    <a:pt x="313" y="77"/>
                    <a:pt x="244" y="8"/>
                    <a:pt x="160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873625" y="6794500"/>
              <a:ext cx="1563687" cy="1563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 dirty="0"/>
            </a:p>
          </p:txBody>
        </p:sp>
      </p:grpSp>
      <p:grpSp>
        <p:nvGrpSpPr>
          <p:cNvPr id="18" name="กลุ่ม 33828"/>
          <p:cNvGrpSpPr/>
          <p:nvPr/>
        </p:nvGrpSpPr>
        <p:grpSpPr>
          <a:xfrm>
            <a:off x="3785675" y="1989397"/>
            <a:ext cx="2099483" cy="2099483"/>
            <a:chOff x="7832725" y="5737225"/>
            <a:chExt cx="3600450" cy="36004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529638" y="5929313"/>
              <a:ext cx="1057275" cy="820738"/>
            </a:xfrm>
            <a:custGeom>
              <a:avLst/>
              <a:gdLst>
                <a:gd name="T0" fmla="*/ 34 w 94"/>
                <a:gd name="T1" fmla="*/ 73 h 73"/>
                <a:gd name="T2" fmla="*/ 94 w 94"/>
                <a:gd name="T3" fmla="*/ 48 h 73"/>
                <a:gd name="T4" fmla="*/ 94 w 94"/>
                <a:gd name="T5" fmla="*/ 0 h 73"/>
                <a:gd name="T6" fmla="*/ 0 w 94"/>
                <a:gd name="T7" fmla="*/ 39 h 73"/>
                <a:gd name="T8" fmla="*/ 34 w 9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3">
                  <a:moveTo>
                    <a:pt x="34" y="73"/>
                  </a:moveTo>
                  <a:cubicBezTo>
                    <a:pt x="50" y="58"/>
                    <a:pt x="71" y="49"/>
                    <a:pt x="94" y="48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57" y="1"/>
                    <a:pt x="25" y="16"/>
                    <a:pt x="0" y="39"/>
                  </a:cubicBezTo>
                  <a:lnTo>
                    <a:pt x="34" y="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8023225" y="6435725"/>
              <a:ext cx="822325" cy="1057275"/>
            </a:xfrm>
            <a:custGeom>
              <a:avLst/>
              <a:gdLst>
                <a:gd name="T0" fmla="*/ 73 w 73"/>
                <a:gd name="T1" fmla="*/ 34 h 94"/>
                <a:gd name="T2" fmla="*/ 39 w 73"/>
                <a:gd name="T3" fmla="*/ 0 h 94"/>
                <a:gd name="T4" fmla="*/ 0 w 73"/>
                <a:gd name="T5" fmla="*/ 94 h 94"/>
                <a:gd name="T6" fmla="*/ 48 w 73"/>
                <a:gd name="T7" fmla="*/ 94 h 94"/>
                <a:gd name="T8" fmla="*/ 73 w 73"/>
                <a:gd name="T9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4">
                  <a:moveTo>
                    <a:pt x="73" y="3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6" y="25"/>
                    <a:pt x="1" y="57"/>
                    <a:pt x="0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9" y="70"/>
                    <a:pt x="58" y="49"/>
                    <a:pt x="7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9677400" y="5929313"/>
              <a:ext cx="1057275" cy="820738"/>
            </a:xfrm>
            <a:custGeom>
              <a:avLst/>
              <a:gdLst>
                <a:gd name="T0" fmla="*/ 94 w 94"/>
                <a:gd name="T1" fmla="*/ 39 h 73"/>
                <a:gd name="T2" fmla="*/ 0 w 94"/>
                <a:gd name="T3" fmla="*/ 0 h 73"/>
                <a:gd name="T4" fmla="*/ 0 w 94"/>
                <a:gd name="T5" fmla="*/ 48 h 73"/>
                <a:gd name="T6" fmla="*/ 60 w 94"/>
                <a:gd name="T7" fmla="*/ 73 h 73"/>
                <a:gd name="T8" fmla="*/ 94 w 94"/>
                <a:gd name="T9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3">
                  <a:moveTo>
                    <a:pt x="94" y="39"/>
                  </a:moveTo>
                  <a:cubicBezTo>
                    <a:pt x="69" y="16"/>
                    <a:pt x="36" y="1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3" y="49"/>
                    <a:pt x="44" y="58"/>
                    <a:pt x="60" y="73"/>
                  </a:cubicBezTo>
                  <a:lnTo>
                    <a:pt x="94" y="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420350" y="6435725"/>
              <a:ext cx="809625" cy="1057275"/>
            </a:xfrm>
            <a:custGeom>
              <a:avLst/>
              <a:gdLst>
                <a:gd name="T0" fmla="*/ 25 w 72"/>
                <a:gd name="T1" fmla="*/ 94 h 94"/>
                <a:gd name="T2" fmla="*/ 72 w 72"/>
                <a:gd name="T3" fmla="*/ 94 h 94"/>
                <a:gd name="T4" fmla="*/ 34 w 72"/>
                <a:gd name="T5" fmla="*/ 0 h 94"/>
                <a:gd name="T6" fmla="*/ 0 w 72"/>
                <a:gd name="T7" fmla="*/ 34 h 94"/>
                <a:gd name="T8" fmla="*/ 25 w 7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25" y="94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71" y="57"/>
                    <a:pt x="57" y="25"/>
                    <a:pt x="34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49"/>
                    <a:pt x="24" y="70"/>
                    <a:pt x="25" y="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420350" y="7581900"/>
              <a:ext cx="809625" cy="1057275"/>
            </a:xfrm>
            <a:custGeom>
              <a:avLst/>
              <a:gdLst>
                <a:gd name="T0" fmla="*/ 0 w 72"/>
                <a:gd name="T1" fmla="*/ 60 h 94"/>
                <a:gd name="T2" fmla="*/ 34 w 72"/>
                <a:gd name="T3" fmla="*/ 94 h 94"/>
                <a:gd name="T4" fmla="*/ 72 w 72"/>
                <a:gd name="T5" fmla="*/ 0 h 94"/>
                <a:gd name="T6" fmla="*/ 25 w 72"/>
                <a:gd name="T7" fmla="*/ 0 h 94"/>
                <a:gd name="T8" fmla="*/ 0 w 72"/>
                <a:gd name="T9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0" y="60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57" y="69"/>
                    <a:pt x="71" y="36"/>
                    <a:pt x="7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3"/>
                    <a:pt x="15" y="44"/>
                    <a:pt x="0" y="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9677400" y="8324850"/>
              <a:ext cx="1057275" cy="809625"/>
            </a:xfrm>
            <a:custGeom>
              <a:avLst/>
              <a:gdLst>
                <a:gd name="T0" fmla="*/ 0 w 94"/>
                <a:gd name="T1" fmla="*/ 25 h 72"/>
                <a:gd name="T2" fmla="*/ 0 w 94"/>
                <a:gd name="T3" fmla="*/ 72 h 72"/>
                <a:gd name="T4" fmla="*/ 94 w 94"/>
                <a:gd name="T5" fmla="*/ 33 h 72"/>
                <a:gd name="T6" fmla="*/ 60 w 94"/>
                <a:gd name="T7" fmla="*/ 0 h 72"/>
                <a:gd name="T8" fmla="*/ 0 w 94"/>
                <a:gd name="T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0" y="2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36" y="71"/>
                    <a:pt x="69" y="57"/>
                    <a:pt x="94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15"/>
                    <a:pt x="23" y="24"/>
                    <a:pt x="0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023225" y="7581900"/>
              <a:ext cx="822325" cy="1057275"/>
            </a:xfrm>
            <a:custGeom>
              <a:avLst/>
              <a:gdLst>
                <a:gd name="T0" fmla="*/ 48 w 73"/>
                <a:gd name="T1" fmla="*/ 0 h 94"/>
                <a:gd name="T2" fmla="*/ 0 w 73"/>
                <a:gd name="T3" fmla="*/ 0 h 94"/>
                <a:gd name="T4" fmla="*/ 39 w 73"/>
                <a:gd name="T5" fmla="*/ 94 h 94"/>
                <a:gd name="T6" fmla="*/ 73 w 73"/>
                <a:gd name="T7" fmla="*/ 60 h 94"/>
                <a:gd name="T8" fmla="*/ 48 w 7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4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6" y="69"/>
                    <a:pt x="39" y="9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58" y="44"/>
                    <a:pt x="49" y="23"/>
                    <a:pt x="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529638" y="8324850"/>
              <a:ext cx="1057275" cy="809625"/>
            </a:xfrm>
            <a:custGeom>
              <a:avLst/>
              <a:gdLst>
                <a:gd name="T0" fmla="*/ 0 w 94"/>
                <a:gd name="T1" fmla="*/ 33 h 72"/>
                <a:gd name="T2" fmla="*/ 94 w 94"/>
                <a:gd name="T3" fmla="*/ 72 h 72"/>
                <a:gd name="T4" fmla="*/ 94 w 94"/>
                <a:gd name="T5" fmla="*/ 25 h 72"/>
                <a:gd name="T6" fmla="*/ 34 w 94"/>
                <a:gd name="T7" fmla="*/ 0 h 72"/>
                <a:gd name="T8" fmla="*/ 0 w 94"/>
                <a:gd name="T9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0" y="33"/>
                  </a:moveTo>
                  <a:cubicBezTo>
                    <a:pt x="25" y="57"/>
                    <a:pt x="57" y="71"/>
                    <a:pt x="94" y="72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71" y="24"/>
                    <a:pt x="50" y="15"/>
                    <a:pt x="34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721725" y="6626225"/>
              <a:ext cx="1822450" cy="1822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7832725" y="5737225"/>
              <a:ext cx="3600450" cy="3600450"/>
            </a:xfrm>
            <a:custGeom>
              <a:avLst/>
              <a:gdLst>
                <a:gd name="T0" fmla="*/ 160 w 320"/>
                <a:gd name="T1" fmla="*/ 320 h 320"/>
                <a:gd name="T2" fmla="*/ 0 w 320"/>
                <a:gd name="T3" fmla="*/ 160 h 320"/>
                <a:gd name="T4" fmla="*/ 160 w 320"/>
                <a:gd name="T5" fmla="*/ 0 h 320"/>
                <a:gd name="T6" fmla="*/ 320 w 320"/>
                <a:gd name="T7" fmla="*/ 160 h 320"/>
                <a:gd name="T8" fmla="*/ 160 w 320"/>
                <a:gd name="T9" fmla="*/ 320 h 320"/>
                <a:gd name="T10" fmla="*/ 160 w 320"/>
                <a:gd name="T11" fmla="*/ 7 h 320"/>
                <a:gd name="T12" fmla="*/ 7 w 320"/>
                <a:gd name="T13" fmla="*/ 160 h 320"/>
                <a:gd name="T14" fmla="*/ 160 w 320"/>
                <a:gd name="T15" fmla="*/ 312 h 320"/>
                <a:gd name="T16" fmla="*/ 312 w 320"/>
                <a:gd name="T17" fmla="*/ 160 h 320"/>
                <a:gd name="T18" fmla="*/ 160 w 320"/>
                <a:gd name="T1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72" y="320"/>
                    <a:pt x="0" y="248"/>
                    <a:pt x="0" y="160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20" y="71"/>
                    <a:pt x="320" y="160"/>
                  </a:cubicBezTo>
                  <a:cubicBezTo>
                    <a:pt x="320" y="248"/>
                    <a:pt x="248" y="320"/>
                    <a:pt x="160" y="320"/>
                  </a:cubicBezTo>
                  <a:close/>
                  <a:moveTo>
                    <a:pt x="160" y="7"/>
                  </a:moveTo>
                  <a:cubicBezTo>
                    <a:pt x="76" y="7"/>
                    <a:pt x="7" y="76"/>
                    <a:pt x="7" y="160"/>
                  </a:cubicBezTo>
                  <a:cubicBezTo>
                    <a:pt x="7" y="244"/>
                    <a:pt x="76" y="312"/>
                    <a:pt x="160" y="312"/>
                  </a:cubicBezTo>
                  <a:cubicBezTo>
                    <a:pt x="244" y="312"/>
                    <a:pt x="312" y="244"/>
                    <a:pt x="312" y="160"/>
                  </a:cubicBezTo>
                  <a:cubicBezTo>
                    <a:pt x="312" y="76"/>
                    <a:pt x="244" y="7"/>
                    <a:pt x="160" y="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8856663" y="6750050"/>
              <a:ext cx="1552575" cy="15636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0" name="กลุ่ม 33829"/>
          <p:cNvGrpSpPr/>
          <p:nvPr/>
        </p:nvGrpSpPr>
        <p:grpSpPr>
          <a:xfrm>
            <a:off x="6248957" y="2002357"/>
            <a:ext cx="2099483" cy="2099483"/>
            <a:chOff x="11915775" y="5759450"/>
            <a:chExt cx="3600450" cy="3600450"/>
          </a:xfrm>
        </p:grpSpPr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2614275" y="5962650"/>
              <a:ext cx="1057275" cy="809625"/>
            </a:xfrm>
            <a:custGeom>
              <a:avLst/>
              <a:gdLst>
                <a:gd name="T0" fmla="*/ 34 w 94"/>
                <a:gd name="T1" fmla="*/ 72 h 72"/>
                <a:gd name="T2" fmla="*/ 94 w 94"/>
                <a:gd name="T3" fmla="*/ 47 h 72"/>
                <a:gd name="T4" fmla="*/ 94 w 94"/>
                <a:gd name="T5" fmla="*/ 0 h 72"/>
                <a:gd name="T6" fmla="*/ 0 w 94"/>
                <a:gd name="T7" fmla="*/ 39 h 72"/>
                <a:gd name="T8" fmla="*/ 34 w 9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34" y="72"/>
                  </a:moveTo>
                  <a:cubicBezTo>
                    <a:pt x="50" y="57"/>
                    <a:pt x="70" y="48"/>
                    <a:pt x="94" y="4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57" y="1"/>
                    <a:pt x="25" y="15"/>
                    <a:pt x="0" y="39"/>
                  </a:cubicBezTo>
                  <a:lnTo>
                    <a:pt x="34" y="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2107863" y="6457950"/>
              <a:ext cx="820737" cy="1057275"/>
            </a:xfrm>
            <a:custGeom>
              <a:avLst/>
              <a:gdLst>
                <a:gd name="T0" fmla="*/ 73 w 73"/>
                <a:gd name="T1" fmla="*/ 34 h 94"/>
                <a:gd name="T2" fmla="*/ 39 w 73"/>
                <a:gd name="T3" fmla="*/ 0 h 94"/>
                <a:gd name="T4" fmla="*/ 0 w 73"/>
                <a:gd name="T5" fmla="*/ 94 h 94"/>
                <a:gd name="T6" fmla="*/ 48 w 73"/>
                <a:gd name="T7" fmla="*/ 94 h 94"/>
                <a:gd name="T8" fmla="*/ 73 w 73"/>
                <a:gd name="T9" fmla="*/ 3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4">
                  <a:moveTo>
                    <a:pt x="73" y="34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6" y="25"/>
                    <a:pt x="1" y="58"/>
                    <a:pt x="0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9" y="71"/>
                    <a:pt x="58" y="50"/>
                    <a:pt x="73" y="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3762038" y="5962650"/>
              <a:ext cx="1057275" cy="809625"/>
            </a:xfrm>
            <a:custGeom>
              <a:avLst/>
              <a:gdLst>
                <a:gd name="T0" fmla="*/ 94 w 94"/>
                <a:gd name="T1" fmla="*/ 39 h 72"/>
                <a:gd name="T2" fmla="*/ 0 w 94"/>
                <a:gd name="T3" fmla="*/ 0 h 72"/>
                <a:gd name="T4" fmla="*/ 0 w 94"/>
                <a:gd name="T5" fmla="*/ 47 h 72"/>
                <a:gd name="T6" fmla="*/ 60 w 94"/>
                <a:gd name="T7" fmla="*/ 72 h 72"/>
                <a:gd name="T8" fmla="*/ 94 w 94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94" y="39"/>
                  </a:moveTo>
                  <a:cubicBezTo>
                    <a:pt x="69" y="15"/>
                    <a:pt x="36" y="1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3" y="48"/>
                    <a:pt x="44" y="57"/>
                    <a:pt x="60" y="72"/>
                  </a:cubicBezTo>
                  <a:lnTo>
                    <a:pt x="94" y="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4503400" y="6457950"/>
              <a:ext cx="811212" cy="1057275"/>
            </a:xfrm>
            <a:custGeom>
              <a:avLst/>
              <a:gdLst>
                <a:gd name="T0" fmla="*/ 25 w 72"/>
                <a:gd name="T1" fmla="*/ 94 h 94"/>
                <a:gd name="T2" fmla="*/ 72 w 72"/>
                <a:gd name="T3" fmla="*/ 94 h 94"/>
                <a:gd name="T4" fmla="*/ 34 w 72"/>
                <a:gd name="T5" fmla="*/ 0 h 94"/>
                <a:gd name="T6" fmla="*/ 0 w 72"/>
                <a:gd name="T7" fmla="*/ 34 h 94"/>
                <a:gd name="T8" fmla="*/ 25 w 72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25" y="94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71" y="58"/>
                    <a:pt x="57" y="25"/>
                    <a:pt x="34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24" y="71"/>
                    <a:pt x="25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4503400" y="7604125"/>
              <a:ext cx="811212" cy="1057275"/>
            </a:xfrm>
            <a:custGeom>
              <a:avLst/>
              <a:gdLst>
                <a:gd name="T0" fmla="*/ 0 w 72"/>
                <a:gd name="T1" fmla="*/ 60 h 94"/>
                <a:gd name="T2" fmla="*/ 34 w 72"/>
                <a:gd name="T3" fmla="*/ 94 h 94"/>
                <a:gd name="T4" fmla="*/ 72 w 72"/>
                <a:gd name="T5" fmla="*/ 0 h 94"/>
                <a:gd name="T6" fmla="*/ 25 w 72"/>
                <a:gd name="T7" fmla="*/ 0 h 94"/>
                <a:gd name="T8" fmla="*/ 0 w 72"/>
                <a:gd name="T9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0" y="60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57" y="69"/>
                    <a:pt x="71" y="37"/>
                    <a:pt x="7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4"/>
                    <a:pt x="15" y="45"/>
                    <a:pt x="0" y="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3762038" y="8347075"/>
              <a:ext cx="1057275" cy="820738"/>
            </a:xfrm>
            <a:custGeom>
              <a:avLst/>
              <a:gdLst>
                <a:gd name="T0" fmla="*/ 0 w 94"/>
                <a:gd name="T1" fmla="*/ 25 h 73"/>
                <a:gd name="T2" fmla="*/ 0 w 94"/>
                <a:gd name="T3" fmla="*/ 73 h 73"/>
                <a:gd name="T4" fmla="*/ 94 w 94"/>
                <a:gd name="T5" fmla="*/ 34 h 73"/>
                <a:gd name="T6" fmla="*/ 60 w 94"/>
                <a:gd name="T7" fmla="*/ 0 h 73"/>
                <a:gd name="T8" fmla="*/ 0 w 94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3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36" y="72"/>
                    <a:pt x="69" y="57"/>
                    <a:pt x="94" y="3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15"/>
                    <a:pt x="23" y="24"/>
                    <a:pt x="0" y="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2107863" y="7604125"/>
              <a:ext cx="820737" cy="1057275"/>
            </a:xfrm>
            <a:custGeom>
              <a:avLst/>
              <a:gdLst>
                <a:gd name="T0" fmla="*/ 48 w 73"/>
                <a:gd name="T1" fmla="*/ 0 h 94"/>
                <a:gd name="T2" fmla="*/ 0 w 73"/>
                <a:gd name="T3" fmla="*/ 0 h 94"/>
                <a:gd name="T4" fmla="*/ 39 w 73"/>
                <a:gd name="T5" fmla="*/ 94 h 94"/>
                <a:gd name="T6" fmla="*/ 73 w 73"/>
                <a:gd name="T7" fmla="*/ 60 h 94"/>
                <a:gd name="T8" fmla="*/ 48 w 7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4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7"/>
                    <a:pt x="16" y="69"/>
                    <a:pt x="39" y="9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58" y="45"/>
                    <a:pt x="49" y="24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12804775" y="6648450"/>
              <a:ext cx="1822450" cy="1822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11915775" y="5759450"/>
              <a:ext cx="3600450" cy="3600450"/>
            </a:xfrm>
            <a:custGeom>
              <a:avLst/>
              <a:gdLst>
                <a:gd name="T0" fmla="*/ 160 w 320"/>
                <a:gd name="T1" fmla="*/ 320 h 320"/>
                <a:gd name="T2" fmla="*/ 0 w 320"/>
                <a:gd name="T3" fmla="*/ 160 h 320"/>
                <a:gd name="T4" fmla="*/ 160 w 320"/>
                <a:gd name="T5" fmla="*/ 0 h 320"/>
                <a:gd name="T6" fmla="*/ 320 w 320"/>
                <a:gd name="T7" fmla="*/ 160 h 320"/>
                <a:gd name="T8" fmla="*/ 160 w 320"/>
                <a:gd name="T9" fmla="*/ 320 h 320"/>
                <a:gd name="T10" fmla="*/ 160 w 320"/>
                <a:gd name="T11" fmla="*/ 8 h 320"/>
                <a:gd name="T12" fmla="*/ 7 w 320"/>
                <a:gd name="T13" fmla="*/ 160 h 320"/>
                <a:gd name="T14" fmla="*/ 160 w 320"/>
                <a:gd name="T15" fmla="*/ 313 h 320"/>
                <a:gd name="T16" fmla="*/ 312 w 320"/>
                <a:gd name="T17" fmla="*/ 160 h 320"/>
                <a:gd name="T18" fmla="*/ 160 w 320"/>
                <a:gd name="T19" fmla="*/ 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71" y="320"/>
                    <a:pt x="0" y="249"/>
                    <a:pt x="0" y="160"/>
                  </a:cubicBezTo>
                  <a:cubicBezTo>
                    <a:pt x="0" y="72"/>
                    <a:pt x="71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249"/>
                    <a:pt x="248" y="320"/>
                    <a:pt x="160" y="320"/>
                  </a:cubicBezTo>
                  <a:close/>
                  <a:moveTo>
                    <a:pt x="160" y="8"/>
                  </a:moveTo>
                  <a:cubicBezTo>
                    <a:pt x="76" y="8"/>
                    <a:pt x="7" y="76"/>
                    <a:pt x="7" y="160"/>
                  </a:cubicBezTo>
                  <a:cubicBezTo>
                    <a:pt x="7" y="244"/>
                    <a:pt x="76" y="313"/>
                    <a:pt x="160" y="313"/>
                  </a:cubicBezTo>
                  <a:cubicBezTo>
                    <a:pt x="244" y="313"/>
                    <a:pt x="312" y="244"/>
                    <a:pt x="312" y="160"/>
                  </a:cubicBezTo>
                  <a:cubicBezTo>
                    <a:pt x="312" y="76"/>
                    <a:pt x="244" y="8"/>
                    <a:pt x="160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12928600" y="6783388"/>
              <a:ext cx="1563687" cy="15636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42" name="กลุ่ม 33830"/>
          <p:cNvGrpSpPr/>
          <p:nvPr/>
        </p:nvGrpSpPr>
        <p:grpSpPr>
          <a:xfrm>
            <a:off x="8715004" y="1976437"/>
            <a:ext cx="2099483" cy="2105038"/>
            <a:chOff x="15887700" y="5715000"/>
            <a:chExt cx="3600450" cy="3609975"/>
          </a:xfrm>
        </p:grpSpPr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6586200" y="5918200"/>
              <a:ext cx="1057275" cy="809625"/>
            </a:xfrm>
            <a:custGeom>
              <a:avLst/>
              <a:gdLst>
                <a:gd name="T0" fmla="*/ 34 w 94"/>
                <a:gd name="T1" fmla="*/ 72 h 72"/>
                <a:gd name="T2" fmla="*/ 94 w 94"/>
                <a:gd name="T3" fmla="*/ 47 h 72"/>
                <a:gd name="T4" fmla="*/ 94 w 94"/>
                <a:gd name="T5" fmla="*/ 0 h 72"/>
                <a:gd name="T6" fmla="*/ 0 w 94"/>
                <a:gd name="T7" fmla="*/ 39 h 72"/>
                <a:gd name="T8" fmla="*/ 34 w 9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34" y="72"/>
                  </a:moveTo>
                  <a:cubicBezTo>
                    <a:pt x="50" y="58"/>
                    <a:pt x="71" y="48"/>
                    <a:pt x="94" y="4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58" y="1"/>
                    <a:pt x="25" y="15"/>
                    <a:pt x="0" y="39"/>
                  </a:cubicBezTo>
                  <a:lnTo>
                    <a:pt x="34" y="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6090900" y="6423025"/>
              <a:ext cx="809625" cy="1046163"/>
            </a:xfrm>
            <a:custGeom>
              <a:avLst/>
              <a:gdLst>
                <a:gd name="T0" fmla="*/ 72 w 72"/>
                <a:gd name="T1" fmla="*/ 33 h 93"/>
                <a:gd name="T2" fmla="*/ 39 w 72"/>
                <a:gd name="T3" fmla="*/ 0 h 93"/>
                <a:gd name="T4" fmla="*/ 0 w 72"/>
                <a:gd name="T5" fmla="*/ 93 h 93"/>
                <a:gd name="T6" fmla="*/ 47 w 72"/>
                <a:gd name="T7" fmla="*/ 93 h 93"/>
                <a:gd name="T8" fmla="*/ 72 w 72"/>
                <a:gd name="T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72" y="3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5" y="24"/>
                    <a:pt x="1" y="57"/>
                    <a:pt x="0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8" y="70"/>
                    <a:pt x="58" y="49"/>
                    <a:pt x="72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7732375" y="5918200"/>
              <a:ext cx="1058862" cy="809625"/>
            </a:xfrm>
            <a:custGeom>
              <a:avLst/>
              <a:gdLst>
                <a:gd name="T0" fmla="*/ 94 w 94"/>
                <a:gd name="T1" fmla="*/ 39 h 72"/>
                <a:gd name="T2" fmla="*/ 0 w 94"/>
                <a:gd name="T3" fmla="*/ 0 h 72"/>
                <a:gd name="T4" fmla="*/ 0 w 94"/>
                <a:gd name="T5" fmla="*/ 47 h 72"/>
                <a:gd name="T6" fmla="*/ 60 w 94"/>
                <a:gd name="T7" fmla="*/ 72 h 72"/>
                <a:gd name="T8" fmla="*/ 94 w 94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94" y="39"/>
                  </a:moveTo>
                  <a:cubicBezTo>
                    <a:pt x="70" y="15"/>
                    <a:pt x="37" y="1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4" y="48"/>
                    <a:pt x="45" y="58"/>
                    <a:pt x="60" y="72"/>
                  </a:cubicBezTo>
                  <a:lnTo>
                    <a:pt x="94" y="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8475325" y="6423025"/>
              <a:ext cx="822325" cy="1046163"/>
            </a:xfrm>
            <a:custGeom>
              <a:avLst/>
              <a:gdLst>
                <a:gd name="T0" fmla="*/ 25 w 73"/>
                <a:gd name="T1" fmla="*/ 93 h 93"/>
                <a:gd name="T2" fmla="*/ 73 w 73"/>
                <a:gd name="T3" fmla="*/ 93 h 93"/>
                <a:gd name="T4" fmla="*/ 34 w 73"/>
                <a:gd name="T5" fmla="*/ 0 h 93"/>
                <a:gd name="T6" fmla="*/ 0 w 73"/>
                <a:gd name="T7" fmla="*/ 33 h 93"/>
                <a:gd name="T8" fmla="*/ 25 w 73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3">
                  <a:moveTo>
                    <a:pt x="25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2" y="57"/>
                    <a:pt x="57" y="24"/>
                    <a:pt x="3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5" y="49"/>
                    <a:pt x="24" y="70"/>
                    <a:pt x="25" y="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18475325" y="7570788"/>
              <a:ext cx="822325" cy="1046163"/>
            </a:xfrm>
            <a:custGeom>
              <a:avLst/>
              <a:gdLst>
                <a:gd name="T0" fmla="*/ 0 w 73"/>
                <a:gd name="T1" fmla="*/ 60 h 93"/>
                <a:gd name="T2" fmla="*/ 34 w 73"/>
                <a:gd name="T3" fmla="*/ 93 h 93"/>
                <a:gd name="T4" fmla="*/ 73 w 73"/>
                <a:gd name="T5" fmla="*/ 0 h 93"/>
                <a:gd name="T6" fmla="*/ 25 w 73"/>
                <a:gd name="T7" fmla="*/ 0 h 93"/>
                <a:gd name="T8" fmla="*/ 0 w 73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3">
                  <a:moveTo>
                    <a:pt x="0" y="60"/>
                  </a:moveTo>
                  <a:cubicBezTo>
                    <a:pt x="34" y="93"/>
                    <a:pt x="34" y="93"/>
                    <a:pt x="34" y="93"/>
                  </a:cubicBezTo>
                  <a:cubicBezTo>
                    <a:pt x="57" y="69"/>
                    <a:pt x="72" y="36"/>
                    <a:pt x="7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3"/>
                    <a:pt x="15" y="44"/>
                    <a:pt x="0" y="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17732375" y="8313738"/>
              <a:ext cx="1058862" cy="809625"/>
            </a:xfrm>
            <a:custGeom>
              <a:avLst/>
              <a:gdLst>
                <a:gd name="T0" fmla="*/ 0 w 94"/>
                <a:gd name="T1" fmla="*/ 24 h 72"/>
                <a:gd name="T2" fmla="*/ 0 w 94"/>
                <a:gd name="T3" fmla="*/ 72 h 72"/>
                <a:gd name="T4" fmla="*/ 94 w 94"/>
                <a:gd name="T5" fmla="*/ 33 h 72"/>
                <a:gd name="T6" fmla="*/ 60 w 94"/>
                <a:gd name="T7" fmla="*/ 0 h 72"/>
                <a:gd name="T8" fmla="*/ 0 w 94"/>
                <a:gd name="T9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0" y="24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37" y="71"/>
                    <a:pt x="70" y="56"/>
                    <a:pt x="94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14"/>
                    <a:pt x="24" y="23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16090900" y="7570788"/>
              <a:ext cx="809625" cy="1046163"/>
            </a:xfrm>
            <a:custGeom>
              <a:avLst/>
              <a:gdLst>
                <a:gd name="T0" fmla="*/ 47 w 72"/>
                <a:gd name="T1" fmla="*/ 0 h 93"/>
                <a:gd name="T2" fmla="*/ 0 w 72"/>
                <a:gd name="T3" fmla="*/ 0 h 93"/>
                <a:gd name="T4" fmla="*/ 39 w 72"/>
                <a:gd name="T5" fmla="*/ 93 h 93"/>
                <a:gd name="T6" fmla="*/ 72 w 72"/>
                <a:gd name="T7" fmla="*/ 60 h 93"/>
                <a:gd name="T8" fmla="*/ 47 w 72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5" y="69"/>
                    <a:pt x="39" y="93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58" y="44"/>
                    <a:pt x="48" y="23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16586200" y="8313738"/>
              <a:ext cx="1057275" cy="809625"/>
            </a:xfrm>
            <a:custGeom>
              <a:avLst/>
              <a:gdLst>
                <a:gd name="T0" fmla="*/ 0 w 94"/>
                <a:gd name="T1" fmla="*/ 33 h 72"/>
                <a:gd name="T2" fmla="*/ 94 w 94"/>
                <a:gd name="T3" fmla="*/ 72 h 72"/>
                <a:gd name="T4" fmla="*/ 94 w 94"/>
                <a:gd name="T5" fmla="*/ 24 h 72"/>
                <a:gd name="T6" fmla="*/ 34 w 94"/>
                <a:gd name="T7" fmla="*/ 0 h 72"/>
                <a:gd name="T8" fmla="*/ 0 w 94"/>
                <a:gd name="T9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2">
                  <a:moveTo>
                    <a:pt x="0" y="33"/>
                  </a:moveTo>
                  <a:cubicBezTo>
                    <a:pt x="25" y="56"/>
                    <a:pt x="58" y="71"/>
                    <a:pt x="94" y="7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71" y="23"/>
                    <a:pt x="50" y="14"/>
                    <a:pt x="34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16776700" y="6604000"/>
              <a:ext cx="1822450" cy="18224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15887700" y="5715000"/>
              <a:ext cx="3600450" cy="3609975"/>
            </a:xfrm>
            <a:custGeom>
              <a:avLst/>
              <a:gdLst>
                <a:gd name="T0" fmla="*/ 160 w 320"/>
                <a:gd name="T1" fmla="*/ 321 h 321"/>
                <a:gd name="T2" fmla="*/ 0 w 320"/>
                <a:gd name="T3" fmla="*/ 160 h 321"/>
                <a:gd name="T4" fmla="*/ 160 w 320"/>
                <a:gd name="T5" fmla="*/ 0 h 321"/>
                <a:gd name="T6" fmla="*/ 320 w 320"/>
                <a:gd name="T7" fmla="*/ 160 h 321"/>
                <a:gd name="T8" fmla="*/ 160 w 320"/>
                <a:gd name="T9" fmla="*/ 321 h 321"/>
                <a:gd name="T10" fmla="*/ 160 w 320"/>
                <a:gd name="T11" fmla="*/ 8 h 321"/>
                <a:gd name="T12" fmla="*/ 8 w 320"/>
                <a:gd name="T13" fmla="*/ 160 h 321"/>
                <a:gd name="T14" fmla="*/ 160 w 320"/>
                <a:gd name="T15" fmla="*/ 313 h 321"/>
                <a:gd name="T16" fmla="*/ 313 w 320"/>
                <a:gd name="T17" fmla="*/ 160 h 321"/>
                <a:gd name="T18" fmla="*/ 160 w 320"/>
                <a:gd name="T19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1">
                  <a:moveTo>
                    <a:pt x="160" y="321"/>
                  </a:moveTo>
                  <a:cubicBezTo>
                    <a:pt x="72" y="321"/>
                    <a:pt x="0" y="249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9" y="0"/>
                    <a:pt x="320" y="72"/>
                    <a:pt x="320" y="160"/>
                  </a:cubicBezTo>
                  <a:cubicBezTo>
                    <a:pt x="320" y="249"/>
                    <a:pt x="249" y="321"/>
                    <a:pt x="160" y="321"/>
                  </a:cubicBezTo>
                  <a:close/>
                  <a:moveTo>
                    <a:pt x="160" y="8"/>
                  </a:moveTo>
                  <a:cubicBezTo>
                    <a:pt x="76" y="8"/>
                    <a:pt x="8" y="76"/>
                    <a:pt x="8" y="160"/>
                  </a:cubicBezTo>
                  <a:cubicBezTo>
                    <a:pt x="8" y="244"/>
                    <a:pt x="76" y="313"/>
                    <a:pt x="160" y="313"/>
                  </a:cubicBezTo>
                  <a:cubicBezTo>
                    <a:pt x="244" y="313"/>
                    <a:pt x="313" y="244"/>
                    <a:pt x="313" y="160"/>
                  </a:cubicBezTo>
                  <a:cubicBezTo>
                    <a:pt x="313" y="76"/>
                    <a:pt x="244" y="8"/>
                    <a:pt x="160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6911638" y="6738938"/>
              <a:ext cx="1563687" cy="15636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009404" y="2923401"/>
            <a:ext cx="712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49%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79022" y="2901278"/>
            <a:ext cx="712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51%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58636" y="2923401"/>
            <a:ext cx="712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64%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377799" y="2901278"/>
            <a:ext cx="712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 Regular"/>
                <a:cs typeface="Lato Regular"/>
              </a:rPr>
              <a:t>78%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75658" y="4379772"/>
            <a:ext cx="2236742" cy="97255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rPr>
              <a:t>49% of employees will leave their job in the next 12 months over a lack of benefits.*</a:t>
            </a:r>
            <a:r>
              <a:rPr lang="en-US" sz="1050" b="1" dirty="0">
                <a:solidFill>
                  <a:schemeClr val="tx2"/>
                </a:solidFill>
                <a:effectLst/>
                <a:latin typeface="Poppins Light" pitchFamily="2" charset="77"/>
                <a:cs typeface="Poppins Light" pitchFamily="2" charset="77"/>
              </a:rPr>
              <a:t> </a:t>
            </a:r>
            <a:endParaRPr lang="en-US" sz="1050" b="1" dirty="0">
              <a:solidFill>
                <a:schemeClr val="tx2"/>
              </a:solidFill>
              <a:latin typeface="Poppins Light" pitchFamily="2" charset="77"/>
              <a:ea typeface="Lato" pitchFamily="34" charset="0"/>
              <a:cs typeface="Poppins Light" pitchFamily="2" charset="7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08352" y="4379772"/>
            <a:ext cx="2058317" cy="118799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Poppins Light" pitchFamily="2" charset="77"/>
                <a:cs typeface="Poppins Light" pitchFamily="2" charset="77"/>
              </a:rPr>
              <a:t>51% of employees say benefits will play a significant role in talent retention.*</a:t>
            </a:r>
            <a:endParaRPr lang="en-US" sz="1050" b="1" dirty="0">
              <a:solidFill>
                <a:schemeClr val="accent5"/>
              </a:solidFill>
              <a:latin typeface="Poppins Light" pitchFamily="2" charset="77"/>
              <a:ea typeface="Lato" pitchFamily="34" charset="0"/>
              <a:cs typeface="Poppins Light" pitchFamily="2" charset="77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A0535-D05B-18FE-6409-48555ECB48EC}"/>
              </a:ext>
            </a:extLst>
          </p:cNvPr>
          <p:cNvSpPr>
            <a:spLocks/>
          </p:cNvSpPr>
          <p:nvPr/>
        </p:nvSpPr>
        <p:spPr bwMode="auto">
          <a:xfrm rot="2793588">
            <a:off x="2344413" y="2108164"/>
            <a:ext cx="610035" cy="472106"/>
          </a:xfrm>
          <a:custGeom>
            <a:avLst/>
            <a:gdLst>
              <a:gd name="T0" fmla="*/ 33 w 93"/>
              <a:gd name="T1" fmla="*/ 72 h 72"/>
              <a:gd name="T2" fmla="*/ 93 w 93"/>
              <a:gd name="T3" fmla="*/ 48 h 72"/>
              <a:gd name="T4" fmla="*/ 93 w 93"/>
              <a:gd name="T5" fmla="*/ 0 h 72"/>
              <a:gd name="T6" fmla="*/ 0 w 93"/>
              <a:gd name="T7" fmla="*/ 39 h 72"/>
              <a:gd name="T8" fmla="*/ 33 w 93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2">
                <a:moveTo>
                  <a:pt x="33" y="72"/>
                </a:moveTo>
                <a:cubicBezTo>
                  <a:pt x="49" y="58"/>
                  <a:pt x="70" y="49"/>
                  <a:pt x="93" y="48"/>
                </a:cubicBezTo>
                <a:cubicBezTo>
                  <a:pt x="93" y="0"/>
                  <a:pt x="93" y="0"/>
                  <a:pt x="93" y="0"/>
                </a:cubicBezTo>
                <a:cubicBezTo>
                  <a:pt x="57" y="1"/>
                  <a:pt x="24" y="16"/>
                  <a:pt x="0" y="39"/>
                </a:cubicBezTo>
                <a:lnTo>
                  <a:pt x="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90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5F58BCC2-8380-5B9C-6CBB-BC0CFD62D368}"/>
              </a:ext>
            </a:extLst>
          </p:cNvPr>
          <p:cNvSpPr>
            <a:spLocks/>
          </p:cNvSpPr>
          <p:nvPr/>
        </p:nvSpPr>
        <p:spPr bwMode="auto">
          <a:xfrm rot="5400000">
            <a:off x="2788931" y="2493464"/>
            <a:ext cx="572438" cy="472106"/>
          </a:xfrm>
          <a:custGeom>
            <a:avLst/>
            <a:gdLst>
              <a:gd name="T0" fmla="*/ 33 w 93"/>
              <a:gd name="T1" fmla="*/ 72 h 72"/>
              <a:gd name="T2" fmla="*/ 93 w 93"/>
              <a:gd name="T3" fmla="*/ 48 h 72"/>
              <a:gd name="T4" fmla="*/ 93 w 93"/>
              <a:gd name="T5" fmla="*/ 0 h 72"/>
              <a:gd name="T6" fmla="*/ 0 w 93"/>
              <a:gd name="T7" fmla="*/ 39 h 72"/>
              <a:gd name="T8" fmla="*/ 33 w 93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72">
                <a:moveTo>
                  <a:pt x="33" y="72"/>
                </a:moveTo>
                <a:cubicBezTo>
                  <a:pt x="49" y="58"/>
                  <a:pt x="70" y="49"/>
                  <a:pt x="93" y="48"/>
                </a:cubicBezTo>
                <a:cubicBezTo>
                  <a:pt x="93" y="0"/>
                  <a:pt x="93" y="0"/>
                  <a:pt x="93" y="0"/>
                </a:cubicBezTo>
                <a:cubicBezTo>
                  <a:pt x="57" y="1"/>
                  <a:pt x="24" y="16"/>
                  <a:pt x="0" y="39"/>
                </a:cubicBezTo>
                <a:lnTo>
                  <a:pt x="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9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8029B68-827A-7629-C830-4B43965946A4}"/>
              </a:ext>
            </a:extLst>
          </p:cNvPr>
          <p:cNvSpPr txBox="1"/>
          <p:nvPr/>
        </p:nvSpPr>
        <p:spPr>
          <a:xfrm>
            <a:off x="6221004" y="4379772"/>
            <a:ext cx="2236742" cy="10341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Poppins Light" pitchFamily="2" charset="77"/>
                <a:cs typeface="Poppins Light" pitchFamily="2" charset="77"/>
              </a:rPr>
              <a:t>64% of employees believe their generation is likely to be much worse off in retirement than that of their parents.*</a:t>
            </a:r>
            <a:r>
              <a:rPr lang="en-US" sz="1050" b="1" dirty="0">
                <a:solidFill>
                  <a:schemeClr val="accent4"/>
                </a:solidFill>
                <a:effectLst/>
                <a:latin typeface="Poppins Light" pitchFamily="2" charset="77"/>
                <a:cs typeface="Poppins Light" pitchFamily="2" charset="77"/>
              </a:rPr>
              <a:t> </a:t>
            </a:r>
            <a:endParaRPr lang="en-US" sz="800" b="1" dirty="0">
              <a:solidFill>
                <a:schemeClr val="accent4"/>
              </a:solidFill>
              <a:latin typeface="Poppins Light" pitchFamily="2" charset="77"/>
              <a:ea typeface="Lato" pitchFamily="34" charset="0"/>
              <a:cs typeface="Poppins Light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B7190A-775E-22D5-47D3-EF6C3036FB16}"/>
              </a:ext>
            </a:extLst>
          </p:cNvPr>
          <p:cNvSpPr txBox="1"/>
          <p:nvPr/>
        </p:nvSpPr>
        <p:spPr>
          <a:xfrm>
            <a:off x="8645087" y="4441327"/>
            <a:ext cx="2169400" cy="8494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Poppins Light" pitchFamily="2" charset="77"/>
                <a:cs typeface="Poppins Light" pitchFamily="2" charset="77"/>
              </a:rPr>
              <a:t>78% of employees say they would stay with a company because they like the benefits.*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25013-D53A-A026-87B0-3B858B718D5A}"/>
              </a:ext>
            </a:extLst>
          </p:cNvPr>
          <p:cNvSpPr txBox="1"/>
          <p:nvPr/>
        </p:nvSpPr>
        <p:spPr>
          <a:xfrm>
            <a:off x="3846237" y="6621832"/>
            <a:ext cx="3990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oppins Light" pitchFamily="2" charset="77"/>
                <a:cs typeface="Poppins Light" pitchFamily="2" charset="77"/>
              </a:rPr>
              <a:t>*Data provided by Willis Towers Watson (NASDAQ: WLTW) and </a:t>
            </a:r>
            <a:r>
              <a:rPr lang="en-US" sz="800" dirty="0" err="1">
                <a:latin typeface="Poppins Light" pitchFamily="2" charset="77"/>
                <a:cs typeface="Poppins Light" pitchFamily="2" charset="77"/>
              </a:rPr>
              <a:t>TeamStage</a:t>
            </a:r>
            <a:r>
              <a:rPr lang="en-US" sz="800" dirty="0">
                <a:latin typeface="Poppins Light" pitchFamily="2" charset="77"/>
                <a:cs typeface="Poppins Light" pitchFamily="2" charset="77"/>
              </a:rPr>
              <a:t> </a:t>
            </a:r>
          </a:p>
        </p:txBody>
      </p:sp>
      <p:sp>
        <p:nvSpPr>
          <p:cNvPr id="82" name="Freeform 33">
            <a:extLst>
              <a:ext uri="{FF2B5EF4-FFF2-40B4-BE49-F238E27FC236}">
                <a16:creationId xmlns:a16="http://schemas.microsoft.com/office/drawing/2014/main" id="{5460C0B1-CD70-395B-D8C6-7F693C0FFBB4}"/>
              </a:ext>
            </a:extLst>
          </p:cNvPr>
          <p:cNvSpPr>
            <a:spLocks/>
          </p:cNvSpPr>
          <p:nvPr/>
        </p:nvSpPr>
        <p:spPr bwMode="auto">
          <a:xfrm rot="2792990">
            <a:off x="6739390" y="3544570"/>
            <a:ext cx="616515" cy="478586"/>
          </a:xfrm>
          <a:custGeom>
            <a:avLst/>
            <a:gdLst>
              <a:gd name="T0" fmla="*/ 0 w 94"/>
              <a:gd name="T1" fmla="*/ 25 h 73"/>
              <a:gd name="T2" fmla="*/ 0 w 94"/>
              <a:gd name="T3" fmla="*/ 73 h 73"/>
              <a:gd name="T4" fmla="*/ 94 w 94"/>
              <a:gd name="T5" fmla="*/ 34 h 73"/>
              <a:gd name="T6" fmla="*/ 60 w 94"/>
              <a:gd name="T7" fmla="*/ 0 h 73"/>
              <a:gd name="T8" fmla="*/ 0 w 94"/>
              <a:gd name="T9" fmla="*/ 2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3">
                <a:moveTo>
                  <a:pt x="0" y="25"/>
                </a:moveTo>
                <a:cubicBezTo>
                  <a:pt x="0" y="73"/>
                  <a:pt x="0" y="73"/>
                  <a:pt x="0" y="73"/>
                </a:cubicBezTo>
                <a:cubicBezTo>
                  <a:pt x="36" y="72"/>
                  <a:pt x="69" y="57"/>
                  <a:pt x="94" y="34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15"/>
                  <a:pt x="23" y="24"/>
                  <a:pt x="0" y="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900"/>
          </a:p>
        </p:txBody>
      </p:sp>
    </p:spTree>
    <p:extLst>
      <p:ext uri="{BB962C8B-B14F-4D97-AF65-F5344CB8AC3E}">
        <p14:creationId xmlns:p14="http://schemas.microsoft.com/office/powerpoint/2010/main" val="15079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5" grpId="0"/>
      <p:bldP spid="69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1"/>
          <p:cNvSpPr>
            <a:spLocks noChangeArrowheads="1"/>
          </p:cNvSpPr>
          <p:nvPr/>
        </p:nvSpPr>
        <p:spPr bwMode="auto">
          <a:xfrm>
            <a:off x="-114301" y="4644458"/>
            <a:ext cx="12347615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900"/>
          </a:p>
        </p:txBody>
      </p:sp>
      <p:grpSp>
        <p:nvGrpSpPr>
          <p:cNvPr id="47" name="Group 66"/>
          <p:cNvGrpSpPr/>
          <p:nvPr/>
        </p:nvGrpSpPr>
        <p:grpSpPr>
          <a:xfrm>
            <a:off x="3188968" y="241719"/>
            <a:ext cx="6289674" cy="913423"/>
            <a:chOff x="7837826" y="483017"/>
            <a:chExt cx="8646824" cy="1826846"/>
          </a:xfrm>
        </p:grpSpPr>
        <p:sp>
          <p:nvSpPr>
            <p:cNvPr id="48" name="TextBox 47"/>
            <p:cNvSpPr txBox="1"/>
            <p:nvPr/>
          </p:nvSpPr>
          <p:spPr>
            <a:xfrm>
              <a:off x="7837826" y="483017"/>
              <a:ext cx="8646824" cy="132342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Poppins Light" pitchFamily="2" charset="77"/>
                  <a:ea typeface="Lato" pitchFamily="34" charset="0"/>
                  <a:cs typeface="Poppins Light" pitchFamily="2" charset="77"/>
                </a:rPr>
                <a:t>How Can The Geneva Affinity Mortgage Program Benefit Your Employees?</a:t>
              </a:r>
              <a:endParaRPr lang="id-ID" sz="2000" b="1" dirty="0">
                <a:solidFill>
                  <a:schemeClr val="tx2"/>
                </a:solidFill>
                <a:latin typeface="Poppins Light" pitchFamily="2" charset="77"/>
                <a:ea typeface="Lato" pitchFamily="34" charset="0"/>
                <a:cs typeface="Poppins Light" pitchFamily="2" charset="77"/>
              </a:endParaRPr>
            </a:p>
          </p:txBody>
        </p:sp>
        <p:sp>
          <p:nvSpPr>
            <p:cNvPr id="49" name="Subtitle 2"/>
            <p:cNvSpPr txBox="1">
              <a:spLocks/>
            </p:cNvSpPr>
            <p:nvPr/>
          </p:nvSpPr>
          <p:spPr>
            <a:xfrm>
              <a:off x="11971034" y="1626017"/>
              <a:ext cx="439358" cy="683846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50" name="Rectangle 11"/>
          <p:cNvSpPr/>
          <p:nvPr/>
        </p:nvSpPr>
        <p:spPr>
          <a:xfrm flipV="1">
            <a:off x="5234478" y="942561"/>
            <a:ext cx="1981201" cy="602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/>
          </a:p>
        </p:txBody>
      </p:sp>
      <p:sp>
        <p:nvSpPr>
          <p:cNvPr id="8" name="Round Diagonal Corner Rectangle 53"/>
          <p:cNvSpPr/>
          <p:nvPr/>
        </p:nvSpPr>
        <p:spPr>
          <a:xfrm>
            <a:off x="1167744" y="1600200"/>
            <a:ext cx="1300879" cy="1301218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35" y="3534089"/>
            <a:ext cx="2118895" cy="66477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200" b="1" dirty="0">
                <a:latin typeface="Poppins Light" pitchFamily="2" charset="77"/>
                <a:ea typeface="Lato" pitchFamily="34" charset="0"/>
                <a:cs typeface="Poppins Light" pitchFamily="2" charset="77"/>
              </a:rPr>
              <a:t>This benefit costs you ZERO dollars to offer to your workforce.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728" y="3158519"/>
            <a:ext cx="2854326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Zero Cost To You</a:t>
            </a:r>
            <a:endParaRPr lang="id-ID" b="1" dirty="0">
              <a:solidFill>
                <a:schemeClr val="tx2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2" name="Freeform 45"/>
          <p:cNvSpPr>
            <a:spLocks/>
          </p:cNvSpPr>
          <p:nvPr/>
        </p:nvSpPr>
        <p:spPr bwMode="auto">
          <a:xfrm>
            <a:off x="3118320" y="1841204"/>
            <a:ext cx="462612" cy="819209"/>
          </a:xfrm>
          <a:custGeom>
            <a:avLst/>
            <a:gdLst>
              <a:gd name="T0" fmla="*/ 2147483646 w 96"/>
              <a:gd name="T1" fmla="*/ 2147483646 h 168"/>
              <a:gd name="T2" fmla="*/ 2147483646 w 96"/>
              <a:gd name="T3" fmla="*/ 2147483646 h 168"/>
              <a:gd name="T4" fmla="*/ 2147483646 w 96"/>
              <a:gd name="T5" fmla="*/ 2147483646 h 168"/>
              <a:gd name="T6" fmla="*/ 2147483646 w 96"/>
              <a:gd name="T7" fmla="*/ 2147483646 h 168"/>
              <a:gd name="T8" fmla="*/ 0 w 96"/>
              <a:gd name="T9" fmla="*/ 2147483646 h 168"/>
              <a:gd name="T10" fmla="*/ 2147483646 w 96"/>
              <a:gd name="T11" fmla="*/ 2147483646 h 168"/>
              <a:gd name="T12" fmla="*/ 2147483646 w 96"/>
              <a:gd name="T13" fmla="*/ 2147483646 h 168"/>
              <a:gd name="T14" fmla="*/ 2147483646 w 96"/>
              <a:gd name="T15" fmla="*/ 2147483646 h 168"/>
              <a:gd name="T16" fmla="*/ 2147483646 w 96"/>
              <a:gd name="T17" fmla="*/ 2147483646 h 168"/>
              <a:gd name="T18" fmla="*/ 2147483646 w 96"/>
              <a:gd name="T19" fmla="*/ 2147483646 h 168"/>
              <a:gd name="T20" fmla="*/ 2147483646 w 96"/>
              <a:gd name="T21" fmla="*/ 2147483646 h 168"/>
              <a:gd name="T22" fmla="*/ 2147483646 w 96"/>
              <a:gd name="T23" fmla="*/ 2147483646 h 168"/>
              <a:gd name="T24" fmla="*/ 2147483646 w 96"/>
              <a:gd name="T25" fmla="*/ 2147483646 h 168"/>
              <a:gd name="T26" fmla="*/ 2147483646 w 96"/>
              <a:gd name="T27" fmla="*/ 2147483646 h 168"/>
              <a:gd name="T28" fmla="*/ 2147483646 w 96"/>
              <a:gd name="T29" fmla="*/ 2147483646 h 168"/>
              <a:gd name="T30" fmla="*/ 2147483646 w 96"/>
              <a:gd name="T31" fmla="*/ 2147483646 h 168"/>
              <a:gd name="T32" fmla="*/ 2147483646 w 96"/>
              <a:gd name="T33" fmla="*/ 2147483646 h 168"/>
              <a:gd name="T34" fmla="*/ 2147483646 w 96"/>
              <a:gd name="T35" fmla="*/ 0 h 168"/>
              <a:gd name="T36" fmla="*/ 0 w 96"/>
              <a:gd name="T37" fmla="*/ 2147483646 h 168"/>
              <a:gd name="T38" fmla="*/ 2147483646 w 96"/>
              <a:gd name="T39" fmla="*/ 2147483646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th-TH" sz="900">
              <a:solidFill>
                <a:schemeClr val="tx2"/>
              </a:solidFill>
            </a:endParaRPr>
          </a:p>
        </p:txBody>
      </p:sp>
      <p:sp>
        <p:nvSpPr>
          <p:cNvPr id="14" name="Round Diagonal Corner Rectangle 52"/>
          <p:cNvSpPr/>
          <p:nvPr/>
        </p:nvSpPr>
        <p:spPr>
          <a:xfrm rot="5400000">
            <a:off x="3965406" y="1600370"/>
            <a:ext cx="1301218" cy="1300879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6907" y="3479274"/>
            <a:ext cx="2669093" cy="8494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200" b="1" dirty="0">
                <a:latin typeface="Poppins Light" pitchFamily="2" charset="77"/>
                <a:ea typeface="Lato" pitchFamily="34" charset="0"/>
                <a:cs typeface="Poppins Light" pitchFamily="2" charset="77"/>
              </a:rPr>
              <a:t>Your employees would have ONE dedicated Geneva Licensed Loan Officer representing them.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3426" y="3122044"/>
            <a:ext cx="2854326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Dedicated Representative</a:t>
            </a:r>
            <a:endParaRPr lang="id-ID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8" name="Freeform 45"/>
          <p:cNvSpPr>
            <a:spLocks/>
          </p:cNvSpPr>
          <p:nvPr/>
        </p:nvSpPr>
        <p:spPr bwMode="auto">
          <a:xfrm>
            <a:off x="5938188" y="1841204"/>
            <a:ext cx="462612" cy="819209"/>
          </a:xfrm>
          <a:custGeom>
            <a:avLst/>
            <a:gdLst>
              <a:gd name="T0" fmla="*/ 2147483646 w 96"/>
              <a:gd name="T1" fmla="*/ 2147483646 h 168"/>
              <a:gd name="T2" fmla="*/ 2147483646 w 96"/>
              <a:gd name="T3" fmla="*/ 2147483646 h 168"/>
              <a:gd name="T4" fmla="*/ 2147483646 w 96"/>
              <a:gd name="T5" fmla="*/ 2147483646 h 168"/>
              <a:gd name="T6" fmla="*/ 2147483646 w 96"/>
              <a:gd name="T7" fmla="*/ 2147483646 h 168"/>
              <a:gd name="T8" fmla="*/ 0 w 96"/>
              <a:gd name="T9" fmla="*/ 2147483646 h 168"/>
              <a:gd name="T10" fmla="*/ 2147483646 w 96"/>
              <a:gd name="T11" fmla="*/ 2147483646 h 168"/>
              <a:gd name="T12" fmla="*/ 2147483646 w 96"/>
              <a:gd name="T13" fmla="*/ 2147483646 h 168"/>
              <a:gd name="T14" fmla="*/ 2147483646 w 96"/>
              <a:gd name="T15" fmla="*/ 2147483646 h 168"/>
              <a:gd name="T16" fmla="*/ 2147483646 w 96"/>
              <a:gd name="T17" fmla="*/ 2147483646 h 168"/>
              <a:gd name="T18" fmla="*/ 2147483646 w 96"/>
              <a:gd name="T19" fmla="*/ 2147483646 h 168"/>
              <a:gd name="T20" fmla="*/ 2147483646 w 96"/>
              <a:gd name="T21" fmla="*/ 2147483646 h 168"/>
              <a:gd name="T22" fmla="*/ 2147483646 w 96"/>
              <a:gd name="T23" fmla="*/ 2147483646 h 168"/>
              <a:gd name="T24" fmla="*/ 2147483646 w 96"/>
              <a:gd name="T25" fmla="*/ 2147483646 h 168"/>
              <a:gd name="T26" fmla="*/ 2147483646 w 96"/>
              <a:gd name="T27" fmla="*/ 2147483646 h 168"/>
              <a:gd name="T28" fmla="*/ 2147483646 w 96"/>
              <a:gd name="T29" fmla="*/ 2147483646 h 168"/>
              <a:gd name="T30" fmla="*/ 2147483646 w 96"/>
              <a:gd name="T31" fmla="*/ 2147483646 h 168"/>
              <a:gd name="T32" fmla="*/ 2147483646 w 96"/>
              <a:gd name="T33" fmla="*/ 2147483646 h 168"/>
              <a:gd name="T34" fmla="*/ 2147483646 w 96"/>
              <a:gd name="T35" fmla="*/ 0 h 168"/>
              <a:gd name="T36" fmla="*/ 0 w 96"/>
              <a:gd name="T37" fmla="*/ 2147483646 h 168"/>
              <a:gd name="T38" fmla="*/ 2147483646 w 96"/>
              <a:gd name="T39" fmla="*/ 2147483646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th-TH" sz="900"/>
          </a:p>
        </p:txBody>
      </p:sp>
      <p:grpSp>
        <p:nvGrpSpPr>
          <p:cNvPr id="19" name="กลุ่ม 610"/>
          <p:cNvGrpSpPr/>
          <p:nvPr/>
        </p:nvGrpSpPr>
        <p:grpSpPr>
          <a:xfrm>
            <a:off x="6096000" y="1679413"/>
            <a:ext cx="2953778" cy="2655332"/>
            <a:chOff x="12426197" y="3019521"/>
            <a:chExt cx="5907555" cy="5310664"/>
          </a:xfrm>
        </p:grpSpPr>
        <p:sp>
          <p:nvSpPr>
            <p:cNvPr id="20" name="Round Diagonal Corner Rectangle 53"/>
            <p:cNvSpPr/>
            <p:nvPr/>
          </p:nvSpPr>
          <p:spPr>
            <a:xfrm>
              <a:off x="13894073" y="3019521"/>
              <a:ext cx="2601757" cy="2602435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625101" y="6631295"/>
              <a:ext cx="5708651" cy="1698890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en-US" sz="1200" b="1" dirty="0">
                  <a:latin typeface="Poppins Light" pitchFamily="2" charset="77"/>
                  <a:ea typeface="Lato" pitchFamily="34" charset="0"/>
                  <a:cs typeface="Poppins Light" pitchFamily="2" charset="77"/>
                </a:rPr>
                <a:t>We will educate your workforce on the financial and emotional benefits of owning a home, and home financing strategies.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26197" y="5892667"/>
              <a:ext cx="5708651" cy="738628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Homebuyer Education</a:t>
              </a:r>
              <a:endParaRPr lang="id-ID" b="1" dirty="0">
                <a:solidFill>
                  <a:schemeClr val="accent4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24" name="Freeform 45"/>
          <p:cNvSpPr>
            <a:spLocks/>
          </p:cNvSpPr>
          <p:nvPr/>
        </p:nvSpPr>
        <p:spPr bwMode="auto">
          <a:xfrm>
            <a:off x="8719488" y="1820208"/>
            <a:ext cx="462612" cy="819209"/>
          </a:xfrm>
          <a:custGeom>
            <a:avLst/>
            <a:gdLst>
              <a:gd name="T0" fmla="*/ 2147483646 w 96"/>
              <a:gd name="T1" fmla="*/ 2147483646 h 168"/>
              <a:gd name="T2" fmla="*/ 2147483646 w 96"/>
              <a:gd name="T3" fmla="*/ 2147483646 h 168"/>
              <a:gd name="T4" fmla="*/ 2147483646 w 96"/>
              <a:gd name="T5" fmla="*/ 2147483646 h 168"/>
              <a:gd name="T6" fmla="*/ 2147483646 w 96"/>
              <a:gd name="T7" fmla="*/ 2147483646 h 168"/>
              <a:gd name="T8" fmla="*/ 0 w 96"/>
              <a:gd name="T9" fmla="*/ 2147483646 h 168"/>
              <a:gd name="T10" fmla="*/ 2147483646 w 96"/>
              <a:gd name="T11" fmla="*/ 2147483646 h 168"/>
              <a:gd name="T12" fmla="*/ 2147483646 w 96"/>
              <a:gd name="T13" fmla="*/ 2147483646 h 168"/>
              <a:gd name="T14" fmla="*/ 2147483646 w 96"/>
              <a:gd name="T15" fmla="*/ 2147483646 h 168"/>
              <a:gd name="T16" fmla="*/ 2147483646 w 96"/>
              <a:gd name="T17" fmla="*/ 2147483646 h 168"/>
              <a:gd name="T18" fmla="*/ 2147483646 w 96"/>
              <a:gd name="T19" fmla="*/ 2147483646 h 168"/>
              <a:gd name="T20" fmla="*/ 2147483646 w 96"/>
              <a:gd name="T21" fmla="*/ 2147483646 h 168"/>
              <a:gd name="T22" fmla="*/ 2147483646 w 96"/>
              <a:gd name="T23" fmla="*/ 2147483646 h 168"/>
              <a:gd name="T24" fmla="*/ 2147483646 w 96"/>
              <a:gd name="T25" fmla="*/ 2147483646 h 168"/>
              <a:gd name="T26" fmla="*/ 2147483646 w 96"/>
              <a:gd name="T27" fmla="*/ 2147483646 h 168"/>
              <a:gd name="T28" fmla="*/ 2147483646 w 96"/>
              <a:gd name="T29" fmla="*/ 2147483646 h 168"/>
              <a:gd name="T30" fmla="*/ 2147483646 w 96"/>
              <a:gd name="T31" fmla="*/ 2147483646 h 168"/>
              <a:gd name="T32" fmla="*/ 2147483646 w 96"/>
              <a:gd name="T33" fmla="*/ 2147483646 h 168"/>
              <a:gd name="T34" fmla="*/ 2147483646 w 96"/>
              <a:gd name="T35" fmla="*/ 0 h 168"/>
              <a:gd name="T36" fmla="*/ 0 w 96"/>
              <a:gd name="T37" fmla="*/ 2147483646 h 168"/>
              <a:gd name="T38" fmla="*/ 2147483646 w 96"/>
              <a:gd name="T39" fmla="*/ 2147483646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th-TH" sz="900"/>
          </a:p>
        </p:txBody>
      </p:sp>
      <p:sp>
        <p:nvSpPr>
          <p:cNvPr id="26" name="TextBox 25"/>
          <p:cNvSpPr txBox="1"/>
          <p:nvPr/>
        </p:nvSpPr>
        <p:spPr>
          <a:xfrm>
            <a:off x="8825915" y="3117895"/>
            <a:ext cx="2854326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Savings</a:t>
            </a:r>
            <a:endParaRPr lang="id-ID" b="1" dirty="0">
              <a:solidFill>
                <a:schemeClr val="accent3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8" name="Round Diagonal Corner Rectangle 52"/>
          <p:cNvSpPr/>
          <p:nvPr/>
        </p:nvSpPr>
        <p:spPr>
          <a:xfrm rot="5400000">
            <a:off x="9524831" y="1641481"/>
            <a:ext cx="1301218" cy="1300879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29" name="TextBox 28"/>
          <p:cNvSpPr txBox="1"/>
          <p:nvPr/>
        </p:nvSpPr>
        <p:spPr>
          <a:xfrm>
            <a:off x="9125897" y="3500822"/>
            <a:ext cx="2239634" cy="8494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/>
            <a:r>
              <a:rPr lang="en-US" sz="1200" b="1" dirty="0">
                <a:latin typeface="Poppins Light" pitchFamily="2" charset="77"/>
                <a:ea typeface="Lato" pitchFamily="34" charset="0"/>
                <a:cs typeface="Poppins Light" pitchFamily="2" charset="77"/>
              </a:rPr>
              <a:t>By utilizing Geneva AMP, your employees will receive an exclusive lender credit.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85F5F-232B-BAE5-4882-4746F07B47DE}"/>
              </a:ext>
            </a:extLst>
          </p:cNvPr>
          <p:cNvSpPr txBox="1"/>
          <p:nvPr/>
        </p:nvSpPr>
        <p:spPr>
          <a:xfrm>
            <a:off x="2462017" y="5155085"/>
            <a:ext cx="8232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We will work closely with the appropriate teams to curate the material you need to spread awareness of this incredible program to your workforce in a way that works best for your company. </a:t>
            </a:r>
          </a:p>
        </p:txBody>
      </p:sp>
      <p:sp>
        <p:nvSpPr>
          <p:cNvPr id="55" name="Freeform 182">
            <a:extLst>
              <a:ext uri="{FF2B5EF4-FFF2-40B4-BE49-F238E27FC236}">
                <a16:creationId xmlns:a16="http://schemas.microsoft.com/office/drawing/2014/main" id="{CE9C563B-1AF0-5E83-9E80-C9E5150ACBCF}"/>
              </a:ext>
            </a:extLst>
          </p:cNvPr>
          <p:cNvSpPr>
            <a:spLocks noEditPoints="1"/>
          </p:cNvSpPr>
          <p:nvPr/>
        </p:nvSpPr>
        <p:spPr bwMode="auto">
          <a:xfrm>
            <a:off x="1462226" y="1854672"/>
            <a:ext cx="723344" cy="762197"/>
          </a:xfrm>
          <a:custGeom>
            <a:avLst/>
            <a:gdLst>
              <a:gd name="T0" fmla="*/ 30 w 60"/>
              <a:gd name="T1" fmla="*/ 0 h 60"/>
              <a:gd name="T2" fmla="*/ 0 w 60"/>
              <a:gd name="T3" fmla="*/ 30 h 60"/>
              <a:gd name="T4" fmla="*/ 30 w 60"/>
              <a:gd name="T5" fmla="*/ 60 h 60"/>
              <a:gd name="T6" fmla="*/ 60 w 60"/>
              <a:gd name="T7" fmla="*/ 30 h 60"/>
              <a:gd name="T8" fmla="*/ 30 w 60"/>
              <a:gd name="T9" fmla="*/ 0 h 60"/>
              <a:gd name="T10" fmla="*/ 4 w 60"/>
              <a:gd name="T11" fmla="*/ 30 h 60"/>
              <a:gd name="T12" fmla="*/ 30 w 60"/>
              <a:gd name="T13" fmla="*/ 3 h 60"/>
              <a:gd name="T14" fmla="*/ 48 w 60"/>
              <a:gd name="T15" fmla="*/ 10 h 60"/>
              <a:gd name="T16" fmla="*/ 10 w 60"/>
              <a:gd name="T17" fmla="*/ 47 h 60"/>
              <a:gd name="T18" fmla="*/ 4 w 60"/>
              <a:gd name="T19" fmla="*/ 30 h 60"/>
              <a:gd name="T20" fmla="*/ 30 w 60"/>
              <a:gd name="T21" fmla="*/ 56 h 60"/>
              <a:gd name="T22" fmla="*/ 13 w 60"/>
              <a:gd name="T23" fmla="*/ 50 h 60"/>
              <a:gd name="T24" fmla="*/ 50 w 60"/>
              <a:gd name="T25" fmla="*/ 12 h 60"/>
              <a:gd name="T26" fmla="*/ 57 w 60"/>
              <a:gd name="T27" fmla="*/ 30 h 60"/>
              <a:gd name="T28" fmla="*/ 30 w 60"/>
              <a:gd name="T29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" h="60">
                <a:moveTo>
                  <a:pt x="30" y="0"/>
                </a:moveTo>
                <a:cubicBezTo>
                  <a:pt x="14" y="0"/>
                  <a:pt x="0" y="13"/>
                  <a:pt x="0" y="30"/>
                </a:cubicBezTo>
                <a:cubicBezTo>
                  <a:pt x="0" y="46"/>
                  <a:pt x="14" y="60"/>
                  <a:pt x="30" y="60"/>
                </a:cubicBezTo>
                <a:cubicBezTo>
                  <a:pt x="47" y="60"/>
                  <a:pt x="60" y="46"/>
                  <a:pt x="60" y="30"/>
                </a:cubicBezTo>
                <a:cubicBezTo>
                  <a:pt x="60" y="13"/>
                  <a:pt x="47" y="0"/>
                  <a:pt x="30" y="0"/>
                </a:cubicBezTo>
                <a:close/>
                <a:moveTo>
                  <a:pt x="4" y="30"/>
                </a:moveTo>
                <a:cubicBezTo>
                  <a:pt x="4" y="15"/>
                  <a:pt x="16" y="3"/>
                  <a:pt x="30" y="3"/>
                </a:cubicBezTo>
                <a:cubicBezTo>
                  <a:pt x="37" y="3"/>
                  <a:pt x="43" y="6"/>
                  <a:pt x="48" y="10"/>
                </a:cubicBezTo>
                <a:cubicBezTo>
                  <a:pt x="10" y="47"/>
                  <a:pt x="10" y="47"/>
                  <a:pt x="10" y="47"/>
                </a:cubicBezTo>
                <a:cubicBezTo>
                  <a:pt x="6" y="42"/>
                  <a:pt x="4" y="36"/>
                  <a:pt x="4" y="30"/>
                </a:cubicBezTo>
                <a:close/>
                <a:moveTo>
                  <a:pt x="30" y="56"/>
                </a:moveTo>
                <a:cubicBezTo>
                  <a:pt x="24" y="56"/>
                  <a:pt x="17" y="54"/>
                  <a:pt x="13" y="50"/>
                </a:cubicBezTo>
                <a:cubicBezTo>
                  <a:pt x="50" y="12"/>
                  <a:pt x="50" y="12"/>
                  <a:pt x="50" y="12"/>
                </a:cubicBezTo>
                <a:cubicBezTo>
                  <a:pt x="54" y="17"/>
                  <a:pt x="57" y="23"/>
                  <a:pt x="57" y="30"/>
                </a:cubicBezTo>
                <a:cubicBezTo>
                  <a:pt x="57" y="44"/>
                  <a:pt x="45" y="56"/>
                  <a:pt x="3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grpSp>
        <p:nvGrpSpPr>
          <p:cNvPr id="63" name="กลุ่ม 7">
            <a:extLst>
              <a:ext uri="{FF2B5EF4-FFF2-40B4-BE49-F238E27FC236}">
                <a16:creationId xmlns:a16="http://schemas.microsoft.com/office/drawing/2014/main" id="{3A505689-D6C2-AF70-7AA0-A59D64945B9E}"/>
              </a:ext>
            </a:extLst>
          </p:cNvPr>
          <p:cNvGrpSpPr/>
          <p:nvPr/>
        </p:nvGrpSpPr>
        <p:grpSpPr>
          <a:xfrm>
            <a:off x="4232346" y="1776863"/>
            <a:ext cx="839993" cy="843498"/>
            <a:chOff x="11138112" y="2309174"/>
            <a:chExt cx="291032" cy="345261"/>
          </a:xfrm>
        </p:grpSpPr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350A7500-17D3-5894-2B64-90187D88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8112" y="2544168"/>
              <a:ext cx="291032" cy="110267"/>
            </a:xfrm>
            <a:custGeom>
              <a:avLst/>
              <a:gdLst>
                <a:gd name="T0" fmla="*/ 14 w 21"/>
                <a:gd name="T1" fmla="*/ 0 h 8"/>
                <a:gd name="T2" fmla="*/ 14 w 21"/>
                <a:gd name="T3" fmla="*/ 0 h 8"/>
                <a:gd name="T4" fmla="*/ 10 w 21"/>
                <a:gd name="T5" fmla="*/ 0 h 8"/>
                <a:gd name="T6" fmla="*/ 7 w 21"/>
                <a:gd name="T7" fmla="*/ 0 h 8"/>
                <a:gd name="T8" fmla="*/ 7 w 21"/>
                <a:gd name="T9" fmla="*/ 0 h 8"/>
                <a:gd name="T10" fmla="*/ 0 w 21"/>
                <a:gd name="T11" fmla="*/ 8 h 8"/>
                <a:gd name="T12" fmla="*/ 21 w 21"/>
                <a:gd name="T13" fmla="*/ 8 h 8"/>
                <a:gd name="T14" fmla="*/ 14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3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623C3E82-0A2D-56EC-0796-19BEEF77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9688" y="2309174"/>
              <a:ext cx="207880" cy="2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67" name="Freeform 171">
            <a:extLst>
              <a:ext uri="{FF2B5EF4-FFF2-40B4-BE49-F238E27FC236}">
                <a16:creationId xmlns:a16="http://schemas.microsoft.com/office/drawing/2014/main" id="{46100A4C-6F91-E876-193A-9D2C06DCFCAF}"/>
              </a:ext>
            </a:extLst>
          </p:cNvPr>
          <p:cNvSpPr>
            <a:spLocks noEditPoints="1"/>
          </p:cNvSpPr>
          <p:nvPr/>
        </p:nvSpPr>
        <p:spPr bwMode="auto">
          <a:xfrm>
            <a:off x="6957410" y="1814580"/>
            <a:ext cx="1045933" cy="919465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68" name="Shape 2799">
            <a:extLst>
              <a:ext uri="{FF2B5EF4-FFF2-40B4-BE49-F238E27FC236}">
                <a16:creationId xmlns:a16="http://schemas.microsoft.com/office/drawing/2014/main" id="{C9AD1586-7F6F-EC20-A68B-935567923118}"/>
              </a:ext>
            </a:extLst>
          </p:cNvPr>
          <p:cNvSpPr/>
          <p:nvPr/>
        </p:nvSpPr>
        <p:spPr>
          <a:xfrm>
            <a:off x="9699262" y="1900225"/>
            <a:ext cx="952356" cy="78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grpSp>
        <p:nvGrpSpPr>
          <p:cNvPr id="69" name="กลุ่ม 634">
            <a:extLst>
              <a:ext uri="{FF2B5EF4-FFF2-40B4-BE49-F238E27FC236}">
                <a16:creationId xmlns:a16="http://schemas.microsoft.com/office/drawing/2014/main" id="{AC10012F-A367-CFFE-0775-E423850DCDCE}"/>
              </a:ext>
            </a:extLst>
          </p:cNvPr>
          <p:cNvGrpSpPr/>
          <p:nvPr/>
        </p:nvGrpSpPr>
        <p:grpSpPr>
          <a:xfrm>
            <a:off x="1373078" y="5135999"/>
            <a:ext cx="789117" cy="835252"/>
            <a:chOff x="14077345" y="8214755"/>
            <a:chExt cx="345261" cy="374183"/>
          </a:xfrm>
          <a:solidFill>
            <a:schemeClr val="bg1"/>
          </a:solidFill>
        </p:grpSpPr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2D776EA2-6042-3AF9-331F-C8544263E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7345" y="8214755"/>
              <a:ext cx="345261" cy="374183"/>
            </a:xfrm>
            <a:custGeom>
              <a:avLst/>
              <a:gdLst>
                <a:gd name="T0" fmla="*/ 23 w 25"/>
                <a:gd name="T1" fmla="*/ 3 h 27"/>
                <a:gd name="T2" fmla="*/ 21 w 25"/>
                <a:gd name="T3" fmla="*/ 3 h 27"/>
                <a:gd name="T4" fmla="*/ 21 w 25"/>
                <a:gd name="T5" fmla="*/ 1 h 27"/>
                <a:gd name="T6" fmla="*/ 19 w 25"/>
                <a:gd name="T7" fmla="*/ 0 h 27"/>
                <a:gd name="T8" fmla="*/ 2 w 25"/>
                <a:gd name="T9" fmla="*/ 0 h 27"/>
                <a:gd name="T10" fmla="*/ 0 w 25"/>
                <a:gd name="T11" fmla="*/ 1 h 27"/>
                <a:gd name="T12" fmla="*/ 0 w 25"/>
                <a:gd name="T13" fmla="*/ 22 h 27"/>
                <a:gd name="T14" fmla="*/ 2 w 25"/>
                <a:gd name="T15" fmla="*/ 24 h 27"/>
                <a:gd name="T16" fmla="*/ 4 w 25"/>
                <a:gd name="T17" fmla="*/ 24 h 27"/>
                <a:gd name="T18" fmla="*/ 4 w 25"/>
                <a:gd name="T19" fmla="*/ 26 h 27"/>
                <a:gd name="T20" fmla="*/ 6 w 25"/>
                <a:gd name="T21" fmla="*/ 27 h 27"/>
                <a:gd name="T22" fmla="*/ 23 w 25"/>
                <a:gd name="T23" fmla="*/ 27 h 27"/>
                <a:gd name="T24" fmla="*/ 25 w 25"/>
                <a:gd name="T25" fmla="*/ 26 h 27"/>
                <a:gd name="T26" fmla="*/ 25 w 25"/>
                <a:gd name="T27" fmla="*/ 5 h 27"/>
                <a:gd name="T28" fmla="*/ 23 w 25"/>
                <a:gd name="T29" fmla="*/ 3 h 27"/>
                <a:gd name="T30" fmla="*/ 2 w 25"/>
                <a:gd name="T31" fmla="*/ 22 h 27"/>
                <a:gd name="T32" fmla="*/ 2 w 25"/>
                <a:gd name="T33" fmla="*/ 1 h 27"/>
                <a:gd name="T34" fmla="*/ 19 w 25"/>
                <a:gd name="T35" fmla="*/ 1 h 27"/>
                <a:gd name="T36" fmla="*/ 19 w 25"/>
                <a:gd name="T37" fmla="*/ 22 h 27"/>
                <a:gd name="T38" fmla="*/ 2 w 25"/>
                <a:gd name="T39" fmla="*/ 22 h 27"/>
                <a:gd name="T40" fmla="*/ 23 w 25"/>
                <a:gd name="T41" fmla="*/ 26 h 27"/>
                <a:gd name="T42" fmla="*/ 6 w 25"/>
                <a:gd name="T43" fmla="*/ 26 h 27"/>
                <a:gd name="T44" fmla="*/ 6 w 25"/>
                <a:gd name="T45" fmla="*/ 24 h 27"/>
                <a:gd name="T46" fmla="*/ 19 w 25"/>
                <a:gd name="T47" fmla="*/ 24 h 27"/>
                <a:gd name="T48" fmla="*/ 21 w 25"/>
                <a:gd name="T49" fmla="*/ 22 h 27"/>
                <a:gd name="T50" fmla="*/ 21 w 25"/>
                <a:gd name="T51" fmla="*/ 5 h 27"/>
                <a:gd name="T52" fmla="*/ 23 w 25"/>
                <a:gd name="T53" fmla="*/ 5 h 27"/>
                <a:gd name="T54" fmla="*/ 23 w 25"/>
                <a:gd name="T5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7">
                  <a:moveTo>
                    <a:pt x="23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5" y="27"/>
                    <a:pt x="6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5" y="27"/>
                    <a:pt x="25" y="2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4" y="3"/>
                    <a:pt x="23" y="3"/>
                  </a:cubicBezTo>
                  <a:close/>
                  <a:moveTo>
                    <a:pt x="2" y="2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2" y="22"/>
                  </a:lnTo>
                  <a:close/>
                  <a:moveTo>
                    <a:pt x="23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DDF5FE77-0128-6433-F33A-F39356C0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3151" y="8283445"/>
              <a:ext cx="153650" cy="27115"/>
            </a:xfrm>
            <a:custGeom>
              <a:avLst/>
              <a:gdLst>
                <a:gd name="T0" fmla="*/ 10 w 11"/>
                <a:gd name="T1" fmla="*/ 0 h 2"/>
                <a:gd name="T2" fmla="*/ 1 w 11"/>
                <a:gd name="T3" fmla="*/ 0 h 2"/>
                <a:gd name="T4" fmla="*/ 0 w 11"/>
                <a:gd name="T5" fmla="*/ 1 h 2"/>
                <a:gd name="T6" fmla="*/ 1 w 11"/>
                <a:gd name="T7" fmla="*/ 2 h 2"/>
                <a:gd name="T8" fmla="*/ 10 w 11"/>
                <a:gd name="T9" fmla="*/ 2 h 2"/>
                <a:gd name="T10" fmla="*/ 11 w 11"/>
                <a:gd name="T11" fmla="*/ 1 h 2"/>
                <a:gd name="T12" fmla="*/ 10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E8BB88BA-1CB4-290F-C44B-11DE7927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1574" y="8352136"/>
              <a:ext cx="195226" cy="28922"/>
            </a:xfrm>
            <a:custGeom>
              <a:avLst/>
              <a:gdLst>
                <a:gd name="T0" fmla="*/ 13 w 14"/>
                <a:gd name="T1" fmla="*/ 0 h 2"/>
                <a:gd name="T2" fmla="*/ 1 w 14"/>
                <a:gd name="T3" fmla="*/ 0 h 2"/>
                <a:gd name="T4" fmla="*/ 0 w 14"/>
                <a:gd name="T5" fmla="*/ 1 h 2"/>
                <a:gd name="T6" fmla="*/ 1 w 14"/>
                <a:gd name="T7" fmla="*/ 2 h 2"/>
                <a:gd name="T8" fmla="*/ 13 w 14"/>
                <a:gd name="T9" fmla="*/ 2 h 2"/>
                <a:gd name="T10" fmla="*/ 14 w 14"/>
                <a:gd name="T11" fmla="*/ 1 h 2"/>
                <a:gd name="T12" fmla="*/ 13 w 1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25440893-EECB-FCA8-0195-0E9C581C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1574" y="8408172"/>
              <a:ext cx="195226" cy="14461"/>
            </a:xfrm>
            <a:custGeom>
              <a:avLst/>
              <a:gdLst>
                <a:gd name="T0" fmla="*/ 13 w 14"/>
                <a:gd name="T1" fmla="*/ 0 h 1"/>
                <a:gd name="T2" fmla="*/ 1 w 14"/>
                <a:gd name="T3" fmla="*/ 0 h 1"/>
                <a:gd name="T4" fmla="*/ 0 w 14"/>
                <a:gd name="T5" fmla="*/ 0 h 1"/>
                <a:gd name="T6" fmla="*/ 1 w 14"/>
                <a:gd name="T7" fmla="*/ 1 h 1"/>
                <a:gd name="T8" fmla="*/ 13 w 14"/>
                <a:gd name="T9" fmla="*/ 1 h 1"/>
                <a:gd name="T10" fmla="*/ 14 w 14"/>
                <a:gd name="T11" fmla="*/ 0 h 1"/>
                <a:gd name="T12" fmla="*/ 13 w 1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84D811B8-AF7B-4D4F-3A6B-67A9B670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1574" y="8449749"/>
              <a:ext cx="195226" cy="27115"/>
            </a:xfrm>
            <a:custGeom>
              <a:avLst/>
              <a:gdLst>
                <a:gd name="T0" fmla="*/ 13 w 14"/>
                <a:gd name="T1" fmla="*/ 0 h 2"/>
                <a:gd name="T2" fmla="*/ 1 w 14"/>
                <a:gd name="T3" fmla="*/ 0 h 2"/>
                <a:gd name="T4" fmla="*/ 0 w 14"/>
                <a:gd name="T5" fmla="*/ 1 h 2"/>
                <a:gd name="T6" fmla="*/ 1 w 14"/>
                <a:gd name="T7" fmla="*/ 2 h 2"/>
                <a:gd name="T8" fmla="*/ 13 w 14"/>
                <a:gd name="T9" fmla="*/ 2 h 2"/>
                <a:gd name="T10" fmla="*/ 14 w 14"/>
                <a:gd name="T11" fmla="*/ 1 h 2"/>
                <a:gd name="T12" fmla="*/ 13 w 1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6522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6">
            <a:extLst>
              <a:ext uri="{FF2B5EF4-FFF2-40B4-BE49-F238E27FC236}">
                <a16:creationId xmlns:a16="http://schemas.microsoft.com/office/drawing/2014/main" id="{B5EF6738-6A40-6993-BFA7-1326076459E8}"/>
              </a:ext>
            </a:extLst>
          </p:cNvPr>
          <p:cNvGrpSpPr/>
          <p:nvPr/>
        </p:nvGrpSpPr>
        <p:grpSpPr>
          <a:xfrm>
            <a:off x="2951162" y="128395"/>
            <a:ext cx="6289674" cy="913423"/>
            <a:chOff x="7837826" y="483017"/>
            <a:chExt cx="8646824" cy="18268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29D5FA-475E-9177-8CA9-A1FF9E6BCFDA}"/>
                </a:ext>
              </a:extLst>
            </p:cNvPr>
            <p:cNvSpPr txBox="1"/>
            <p:nvPr/>
          </p:nvSpPr>
          <p:spPr>
            <a:xfrm>
              <a:off x="7837826" y="483017"/>
              <a:ext cx="8646824" cy="107720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Kallisto Medium" pitchFamily="2" charset="77"/>
                  <a:ea typeface="Lato" pitchFamily="34" charset="0"/>
                  <a:cs typeface="Poppins Light" pitchFamily="2" charset="77"/>
                </a:rPr>
                <a:t>About Geneva Financial</a:t>
              </a:r>
              <a:endParaRPr lang="id-ID" sz="3200" b="1" dirty="0">
                <a:solidFill>
                  <a:schemeClr val="tx2"/>
                </a:solidFill>
                <a:latin typeface="Kallisto Medium" pitchFamily="2" charset="77"/>
                <a:ea typeface="Lato" pitchFamily="34" charset="0"/>
                <a:cs typeface="Poppins Light" pitchFamily="2" charset="77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F9AD22B0-A070-5108-F02F-F762B7D78456}"/>
                </a:ext>
              </a:extLst>
            </p:cNvPr>
            <p:cNvSpPr txBox="1">
              <a:spLocks/>
            </p:cNvSpPr>
            <p:nvPr/>
          </p:nvSpPr>
          <p:spPr>
            <a:xfrm>
              <a:off x="11971034" y="1626017"/>
              <a:ext cx="439358" cy="683846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872E10-FF77-540C-7217-9827F1777D9D}"/>
              </a:ext>
            </a:extLst>
          </p:cNvPr>
          <p:cNvSpPr txBox="1"/>
          <p:nvPr/>
        </p:nvSpPr>
        <p:spPr>
          <a:xfrm>
            <a:off x="6615467" y="870856"/>
            <a:ext cx="525073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Founded in 2007 by Aaron </a:t>
            </a:r>
            <a:r>
              <a:rPr lang="en-US" sz="2000" dirty="0" err="1">
                <a:latin typeface="Poppins Light" pitchFamily="2" charset="77"/>
                <a:cs typeface="Poppins Light" pitchFamily="2" charset="77"/>
              </a:rPr>
              <a:t>VanTrojen</a:t>
            </a:r>
            <a:r>
              <a:rPr lang="en-US" sz="2000" dirty="0">
                <a:latin typeface="Poppins Light" pitchFamily="2" charset="77"/>
                <a:cs typeface="Poppins Light" pitchFamily="2" charset="77"/>
              </a:rPr>
              <a:t>, Geneva Financial NMLS 42056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Top Ranked direct mortgage lender headquartered in Chandler, Arizona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More than 100 locations nationwide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Licensed in 46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We have one of the most expansive loan product offerings in the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oppins Light" pitchFamily="2" charset="77"/>
                <a:cs typeface="Poppins Light" pitchFamily="2" charset="77"/>
              </a:rPr>
              <a:t>Our #1 Core Value is the backbone of all our core Values, our mission and our brand vision: Home Loans Powered by Humans®.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endParaRPr lang="en-US" sz="1600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152DCC-86DB-23F2-8205-4A69A63A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96"/>
            <a:ext cx="6602930" cy="58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5061087-B25C-E646-150C-423895B2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59" r="-3" b="12370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2C4FA-4953-ECB3-450F-FD5731BCF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40" b="11940"/>
          <a:stretch/>
        </p:blipFill>
        <p:spPr>
          <a:xfrm>
            <a:off x="5622231" y="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0" name="Picture 9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95B60900-9F73-EBDB-D303-8243A5969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28" b="38132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8" name="Picture 7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139B439-9E2C-6A9C-5151-A768D5B56C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19447"/>
          <a:stretch/>
        </p:blipFill>
        <p:spPr>
          <a:xfrm>
            <a:off x="-2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A9D2A9-6AB9-2D6C-AB34-A63A66BBB860}"/>
              </a:ext>
            </a:extLst>
          </p:cNvPr>
          <p:cNvSpPr/>
          <p:nvPr/>
        </p:nvSpPr>
        <p:spPr>
          <a:xfrm>
            <a:off x="2913466" y="1677486"/>
            <a:ext cx="6878951" cy="3016210"/>
          </a:xfrm>
          <a:prstGeom prst="rect">
            <a:avLst/>
          </a:prstGeom>
          <a:solidFill>
            <a:schemeClr val="accent1">
              <a:alpha val="8729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5B3C9-3422-8497-2EB5-ACB58E7DBC0A}"/>
              </a:ext>
            </a:extLst>
          </p:cNvPr>
          <p:cNvSpPr txBox="1"/>
          <p:nvPr/>
        </p:nvSpPr>
        <p:spPr>
          <a:xfrm>
            <a:off x="2913464" y="1744742"/>
            <a:ext cx="68512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Whether in the office or off the clock, everyone at Geneva believes in the importance of giving back and sharing real-life examples of kindness with the people around us. This is our way to continue spreading the message and encourage people to make change in their communities.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Geneva’s BE A GOOD HUMAN initiative has provided grants and support for multiple charitable organizations including Autism Speaks, Beat Street AZ, Cloud Covered Streets, RV’s For MD’s and others.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We are always looking for incredible charities and causes to support. Let us know if we can help you help the communities you serve! </a:t>
            </a:r>
          </a:p>
        </p:txBody>
      </p:sp>
    </p:spTree>
    <p:extLst>
      <p:ext uri="{BB962C8B-B14F-4D97-AF65-F5344CB8AC3E}">
        <p14:creationId xmlns:p14="http://schemas.microsoft.com/office/powerpoint/2010/main" val="294357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va Colors">
      <a:dk1>
        <a:srgbClr val="343433"/>
      </a:dk1>
      <a:lt1>
        <a:srgbClr val="FFFFFF"/>
      </a:lt1>
      <a:dk2>
        <a:srgbClr val="971E33"/>
      </a:dk2>
      <a:lt2>
        <a:srgbClr val="E7E6E6"/>
      </a:lt2>
      <a:accent1>
        <a:srgbClr val="971E33"/>
      </a:accent1>
      <a:accent2>
        <a:srgbClr val="5A6366"/>
      </a:accent2>
      <a:accent3>
        <a:srgbClr val="86A06A"/>
      </a:accent3>
      <a:accent4>
        <a:srgbClr val="FFC000"/>
      </a:accent4>
      <a:accent5>
        <a:srgbClr val="84776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8612</TotalTime>
  <Words>405</Words>
  <Application>Microsoft Macintosh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Gill Sans</vt:lpstr>
      <vt:lpstr>Kallisto Medium</vt:lpstr>
      <vt:lpstr>Lato</vt:lpstr>
      <vt:lpstr>Lato Light</vt:lpstr>
      <vt:lpstr>Lato Regular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Geneva AMP</dc:title>
  <dc:creator>Cierra Dootson</dc:creator>
  <cp:lastModifiedBy>Cierra Dootson</cp:lastModifiedBy>
  <cp:revision>10</cp:revision>
  <dcterms:created xsi:type="dcterms:W3CDTF">2022-07-01T02:39:08Z</dcterms:created>
  <dcterms:modified xsi:type="dcterms:W3CDTF">2022-07-07T20:52:11Z</dcterms:modified>
</cp:coreProperties>
</file>